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475" r:id="rId2"/>
    <p:sldId id="449" r:id="rId3"/>
    <p:sldId id="473" r:id="rId4"/>
    <p:sldId id="450" r:id="rId5"/>
    <p:sldId id="476" r:id="rId6"/>
    <p:sldId id="477" r:id="rId7"/>
    <p:sldId id="478" r:id="rId8"/>
    <p:sldId id="480" r:id="rId9"/>
    <p:sldId id="479" r:id="rId10"/>
    <p:sldId id="451" r:id="rId11"/>
    <p:sldId id="271" r:id="rId12"/>
    <p:sldId id="272" r:id="rId13"/>
    <p:sldId id="273" r:id="rId14"/>
    <p:sldId id="274" r:id="rId15"/>
    <p:sldId id="275" r:id="rId16"/>
    <p:sldId id="455" r:id="rId17"/>
    <p:sldId id="456" r:id="rId18"/>
    <p:sldId id="457" r:id="rId19"/>
    <p:sldId id="458" r:id="rId20"/>
    <p:sldId id="459" r:id="rId21"/>
    <p:sldId id="461" r:id="rId22"/>
    <p:sldId id="462" r:id="rId23"/>
    <p:sldId id="463" r:id="rId24"/>
    <p:sldId id="464" r:id="rId25"/>
    <p:sldId id="465" r:id="rId26"/>
    <p:sldId id="466" r:id="rId27"/>
    <p:sldId id="467" r:id="rId28"/>
    <p:sldId id="468" r:id="rId29"/>
    <p:sldId id="469" r:id="rId30"/>
    <p:sldId id="474" r:id="rId31"/>
    <p:sldId id="472" r:id="rId32"/>
    <p:sldId id="471" r:id="rId3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0B2F"/>
    <a:srgbClr val="B45B10"/>
    <a:srgbClr val="B44700"/>
    <a:srgbClr val="9D3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63" autoAdjust="0"/>
  </p:normalViewPr>
  <p:slideViewPr>
    <p:cSldViewPr>
      <p:cViewPr>
        <p:scale>
          <a:sx n="100" d="100"/>
          <a:sy n="100" d="100"/>
        </p:scale>
        <p:origin x="-122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F1177D64-1850-F548-81DD-A02A17DF6FC3}" type="slidenum">
              <a:rPr lang="en-US"/>
              <a:pPr>
                <a:defRPr/>
              </a:pPr>
              <a:t>‹#›</a:t>
            </a:fld>
            <a:endParaRPr lang="en-US"/>
          </a:p>
        </p:txBody>
      </p:sp>
    </p:spTree>
    <p:extLst>
      <p:ext uri="{BB962C8B-B14F-4D97-AF65-F5344CB8AC3E}">
        <p14:creationId xmlns:p14="http://schemas.microsoft.com/office/powerpoint/2010/main" val="3095486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is 3</a:t>
            </a:r>
            <a:r>
              <a:rPr lang="en-US" baseline="0" dirty="0" smtClean="0"/>
              <a:t> – 14 – 16, National Pi Day.   This day celebrates the ratio of the diameter to the circumference of a three-hole disk.  It is a happy day.  </a:t>
            </a:r>
          </a:p>
          <a:p>
            <a:r>
              <a:rPr lang="en-US" baseline="0" dirty="0" smtClean="0"/>
              <a:t>These three-hole disks are, of course, DNA origami, and today is also the penultimate day prior to the 10 year anniversary of the publication of Paul </a:t>
            </a:r>
            <a:r>
              <a:rPr lang="en-US" baseline="0" dirty="0" err="1" smtClean="0"/>
              <a:t>Rothemund’s</a:t>
            </a:r>
            <a:r>
              <a:rPr lang="en-US" baseline="0" dirty="0" smtClean="0"/>
              <a:t> paper that introduced the world to </a:t>
            </a:r>
            <a:r>
              <a:rPr lang="en-US" baseline="0" dirty="0" err="1" smtClean="0"/>
              <a:t>scaffolded</a:t>
            </a:r>
            <a:r>
              <a:rPr lang="en-US" baseline="0" dirty="0" smtClean="0"/>
              <a:t> DNA origami.</a:t>
            </a:r>
            <a:endParaRPr lang="en-US" dirty="0"/>
          </a:p>
        </p:txBody>
      </p:sp>
      <p:sp>
        <p:nvSpPr>
          <p:cNvPr id="4" name="Slide Number Placeholder 3"/>
          <p:cNvSpPr>
            <a:spLocks noGrp="1"/>
          </p:cNvSpPr>
          <p:nvPr>
            <p:ph type="sldNum" sz="quarter" idx="10"/>
          </p:nvPr>
        </p:nvSpPr>
        <p:spPr/>
        <p:txBody>
          <a:bodyPr/>
          <a:lstStyle/>
          <a:p>
            <a:pPr>
              <a:defRPr/>
            </a:pPr>
            <a:fld id="{F1177D64-1850-F548-81DD-A02A17DF6FC3}" type="slidenum">
              <a:rPr lang="en-US" smtClean="0"/>
              <a:pPr>
                <a:defRPr/>
              </a:pPr>
              <a:t>1</a:t>
            </a:fld>
            <a:endParaRPr lang="en-US"/>
          </a:p>
        </p:txBody>
      </p:sp>
    </p:spTree>
    <p:extLst>
      <p:ext uri="{BB962C8B-B14F-4D97-AF65-F5344CB8AC3E}">
        <p14:creationId xmlns:p14="http://schemas.microsoft.com/office/powerpoint/2010/main" val="391494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AB3C90-194C-1540-A7C6-B2D281DDEBAD}" type="slidenum">
              <a:rPr lang="en-US"/>
              <a:pPr/>
              <a:t>10</a:t>
            </a:fld>
            <a:endParaRPr lang="en-US"/>
          </a:p>
        </p:txBody>
      </p:sp>
      <p:sp>
        <p:nvSpPr>
          <p:cNvPr id="921602" name="Rectangle 2"/>
          <p:cNvSpPr>
            <a:spLocks noGrp="1" noRot="1" noChangeAspect="1" noChangeArrowheads="1"/>
          </p:cNvSpPr>
          <p:nvPr>
            <p:ph type="sldImg"/>
          </p:nvPr>
        </p:nvSpPr>
        <p:spPr bwMode="auto">
          <a:xfrm>
            <a:off x="1150938" y="686239"/>
            <a:ext cx="4557712" cy="3428004"/>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1603"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After he was satisfied with the quality and generality of his approach,</a:t>
            </a:r>
            <a:r>
              <a:rPr lang="en-US" baseline="0" dirty="0" smtClean="0"/>
              <a:t> he published.</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006B4E-2C7C-144E-BDCB-21A556CAF82E}" type="slidenum">
              <a:rPr lang="en-US" sz="1200"/>
              <a:pPr/>
              <a:t>11</a:t>
            </a:fld>
            <a:endParaRPr lang="en-US" sz="1200"/>
          </a:p>
        </p:txBody>
      </p:sp>
      <p:sp>
        <p:nvSpPr>
          <p:cNvPr id="471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BF1A4ED-24C3-864F-B442-322AE92AAC45}" type="slidenum">
              <a:rPr lang="en-US" altLang="zh-CN" sz="1200">
                <a:ea typeface="宋体" charset="0"/>
                <a:cs typeface="宋体" charset="0"/>
              </a:rPr>
              <a:pPr algn="r" eaLnBrk="1" hangingPunct="1"/>
              <a:t>11</a:t>
            </a:fld>
            <a:endParaRPr lang="en-US" altLang="zh-CN" sz="1200">
              <a:ea typeface="宋体" charset="0"/>
              <a:cs typeface="宋体" charset="0"/>
            </a:endParaRPr>
          </a:p>
        </p:txBody>
      </p:sp>
      <p:sp>
        <p:nvSpPr>
          <p:cNvPr id="47107"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47108"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r>
              <a:rPr lang="en-US" altLang="zh-CN" dirty="0" smtClean="0">
                <a:ea typeface="ＭＳ Ｐゴシック" charset="0"/>
                <a:cs typeface="ＭＳ Ｐゴシック" charset="0"/>
              </a:rPr>
              <a:t>Although I’ve emphasized Paul’s perspective here, it is important</a:t>
            </a:r>
            <a:r>
              <a:rPr lang="en-US" altLang="zh-CN" baseline="0" dirty="0" smtClean="0">
                <a:ea typeface="ＭＳ Ｐゴシック" charset="0"/>
                <a:cs typeface="ＭＳ Ｐゴシック" charset="0"/>
              </a:rPr>
              <a:t> to appreciate that he was not working in a vacuum.  Ever since Ned’s original vision, Ned himself and then also others had been making larger and larger DNA constructs, which introduced the notions of </a:t>
            </a:r>
            <a:r>
              <a:rPr lang="en-US" altLang="zh-CN" baseline="0" dirty="0" err="1" smtClean="0">
                <a:ea typeface="ＭＳ Ｐゴシック" charset="0"/>
                <a:cs typeface="ＭＳ Ｐゴシック" charset="0"/>
              </a:rPr>
              <a:t>multicrossover</a:t>
            </a:r>
            <a:r>
              <a:rPr lang="en-US" altLang="zh-CN" baseline="0" dirty="0" smtClean="0">
                <a:ea typeface="ＭＳ Ｐゴシック" charset="0"/>
                <a:cs typeface="ＭＳ Ｐゴシック" charset="0"/>
              </a:rPr>
              <a:t> molecules, assembly on a scaffold, single-stranded DNA origami, and some remarkably large self-assembled structures.  Nonetheless, Paul’s </a:t>
            </a:r>
            <a:r>
              <a:rPr lang="en-US" altLang="zh-CN" baseline="0" dirty="0" err="1" smtClean="0">
                <a:ea typeface="ＭＳ Ｐゴシック" charset="0"/>
                <a:cs typeface="ＭＳ Ｐゴシック" charset="0"/>
              </a:rPr>
              <a:t>scaffolded</a:t>
            </a:r>
            <a:r>
              <a:rPr lang="en-US" altLang="zh-CN" baseline="0" dirty="0" smtClean="0">
                <a:ea typeface="ＭＳ Ｐゴシック" charset="0"/>
                <a:cs typeface="ＭＳ Ｐゴシック" charset="0"/>
              </a:rPr>
              <a:t> DNA origami dwarfed other approaches in scale, and was strikingly simple, elegant, robust, and thus easy to reproduce.</a:t>
            </a:r>
            <a:endParaRPr lang="en-US" altLang="zh-CN"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259FD1-C5CA-8C40-BF7B-B649A3079A0A}" type="slidenum">
              <a:rPr lang="en-US" sz="1200"/>
              <a:pPr/>
              <a:t>12</a:t>
            </a:fld>
            <a:endParaRPr lang="en-US" sz="1200"/>
          </a:p>
        </p:txBody>
      </p:sp>
      <p:sp>
        <p:nvSpPr>
          <p:cNvPr id="491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BB33CA2A-1581-FE42-80B4-64A27DF595B2}" type="slidenum">
              <a:rPr lang="en-US" altLang="zh-CN" sz="1200">
                <a:ea typeface="宋体" charset="0"/>
                <a:cs typeface="宋体" charset="0"/>
              </a:rPr>
              <a:pPr algn="r" eaLnBrk="1" hangingPunct="1"/>
              <a:t>12</a:t>
            </a:fld>
            <a:endParaRPr lang="en-US" altLang="zh-CN" sz="1200">
              <a:ea typeface="宋体" charset="0"/>
              <a:cs typeface="宋体" charset="0"/>
            </a:endParaRPr>
          </a:p>
        </p:txBody>
      </p:sp>
      <p:sp>
        <p:nvSpPr>
          <p:cNvPr id="49155"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4915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r>
              <a:rPr lang="en-US" altLang="zh-CN" dirty="0" smtClean="0">
                <a:ea typeface="ＭＳ Ｐゴシック" charset="0"/>
                <a:cs typeface="ＭＳ Ｐゴシック" charset="0"/>
              </a:rPr>
              <a:t>How does it work?  Again, emphasizing</a:t>
            </a:r>
            <a:r>
              <a:rPr lang="en-US" altLang="zh-CN" baseline="0" dirty="0" smtClean="0">
                <a:ea typeface="ＭＳ Ｐゴシック" charset="0"/>
                <a:cs typeface="ＭＳ Ｐゴシック" charset="0"/>
              </a:rPr>
              <a:t> the computer-science-meets-biology theme, it’s all about information.  A given location on the scaffold strand is uniquely identified by its sequence content.  So if two locations on the scaffold must be near each other in the desired fold, you can synthesize a “staple” strand that has a domain complementary to each location.</a:t>
            </a:r>
            <a:endParaRPr lang="en-US" altLang="zh-CN" dirty="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12932C-2780-8344-886E-EB6182460D04}" type="slidenum">
              <a:rPr lang="en-US" sz="1200"/>
              <a:pPr/>
              <a:t>13</a:t>
            </a:fld>
            <a:endParaRPr lang="en-US" sz="1200"/>
          </a:p>
        </p:txBody>
      </p:sp>
      <p:sp>
        <p:nvSpPr>
          <p:cNvPr id="512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D65E98B-E5CE-614F-A966-CE9A958B3B90}" type="slidenum">
              <a:rPr lang="en-US" altLang="zh-CN" sz="1200">
                <a:ea typeface="宋体" charset="0"/>
                <a:cs typeface="宋体" charset="0"/>
              </a:rPr>
              <a:pPr algn="r" eaLnBrk="1" hangingPunct="1"/>
              <a:t>13</a:t>
            </a:fld>
            <a:endParaRPr lang="en-US" altLang="zh-CN" sz="1200">
              <a:ea typeface="宋体" charset="0"/>
              <a:cs typeface="宋体" charset="0"/>
            </a:endParaRPr>
          </a:p>
        </p:txBody>
      </p:sp>
      <p:sp>
        <p:nvSpPr>
          <p:cNvPr id="51203"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512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r>
              <a:rPr lang="en-US" altLang="zh-CN" dirty="0" smtClean="0">
                <a:ea typeface="ＭＳ Ｐゴシック" charset="0"/>
                <a:cs typeface="ＭＳ Ｐゴシック" charset="0"/>
              </a:rPr>
              <a:t>As self-assembly proceeds, the staple strands</a:t>
            </a:r>
            <a:r>
              <a:rPr lang="en-US" altLang="zh-CN" baseline="0" dirty="0" smtClean="0">
                <a:ea typeface="ＭＳ Ｐゴシック" charset="0"/>
                <a:cs typeface="ＭＳ Ｐゴシック" charset="0"/>
              </a:rPr>
              <a:t> will hold together the appropriate parts of the scaffold.</a:t>
            </a:r>
            <a:endParaRPr lang="en-US" altLang="zh-CN"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2072E5-7560-174D-9DEF-A7E48222C84F}" type="slidenum">
              <a:rPr lang="en-US" sz="1200"/>
              <a:pPr/>
              <a:t>14</a:t>
            </a:fld>
            <a:endParaRPr lang="en-US" sz="1200"/>
          </a:p>
        </p:txBody>
      </p:sp>
      <p:sp>
        <p:nvSpPr>
          <p:cNvPr id="53250" name="Rectangle 2"/>
          <p:cNvSpPr>
            <a:spLocks noGrp="1" noRot="1" noChangeAspect="1" noChangeArrowheads="1"/>
          </p:cNvSpPr>
          <p:nvPr>
            <p:ph type="sldImg"/>
          </p:nvPr>
        </p:nvSpPr>
        <p:spPr>
          <a:xfrm>
            <a:off x="1144588" y="685800"/>
            <a:ext cx="4572000" cy="3429000"/>
          </a:xfrm>
          <a:solidFill>
            <a:srgbClr val="FFFFFF"/>
          </a:solidFill>
          <a:ln/>
        </p:spPr>
      </p:sp>
      <p:sp>
        <p:nvSpPr>
          <p:cNvPr id="5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And eventually the target structure</a:t>
            </a:r>
            <a:r>
              <a:rPr lang="en-US" baseline="0" dirty="0" smtClean="0">
                <a:ea typeface="ＭＳ Ｐゴシック" charset="0"/>
                <a:cs typeface="ＭＳ Ｐゴシック" charset="0"/>
              </a:rPr>
              <a:t> will form – if all goes well.</a:t>
            </a:r>
            <a:endParaRPr lang="en-US" dirty="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C10948-9253-2F48-AD85-286529986518}" type="slidenum">
              <a:rPr lang="en-US" sz="1200"/>
              <a:pPr/>
              <a:t>15</a:t>
            </a:fld>
            <a:endParaRPr lang="en-US" sz="1200"/>
          </a:p>
        </p:txBody>
      </p:sp>
      <p:sp>
        <p:nvSpPr>
          <p:cNvPr id="57346" name="Rectangle 2"/>
          <p:cNvSpPr>
            <a:spLocks noGrp="1" noRot="1" noChangeAspect="1" noChangeArrowheads="1"/>
          </p:cNvSpPr>
          <p:nvPr>
            <p:ph type="sldImg"/>
          </p:nvPr>
        </p:nvSpPr>
        <p:spPr>
          <a:solidFill>
            <a:srgbClr val="FFFFFF"/>
          </a:solidFill>
          <a:ln/>
        </p:spPr>
      </p:sp>
      <p:sp>
        <p:nvSpPr>
          <p:cNvPr id="57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Here’s a mind’s eye view of the self-assembly process,</a:t>
            </a:r>
            <a:r>
              <a:rPr lang="en-US" baseline="0" dirty="0" smtClean="0">
                <a:ea typeface="ＭＳ Ｐゴシック" charset="0"/>
                <a:cs typeface="ＭＳ Ｐゴシック" charset="0"/>
              </a:rPr>
              <a:t> in action.  Of course, this is oversimplified – but amazingly enough, even after 10 years we still don’t really know how DNA origami folds</a:t>
            </a:r>
            <a:r>
              <a:rPr lang="is-IS" baseline="0" dirty="0" smtClean="0">
                <a:ea typeface="ＭＳ Ｐゴシック" charset="0"/>
                <a:cs typeface="ＭＳ Ｐゴシック" charset="0"/>
              </a:rPr>
              <a:t>… we just know that it does.   There have been some major advances in our understanding, however, which you will learn about later in the symposium.</a:t>
            </a:r>
            <a:endParaRPr lang="en-US"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BD88A3-3EFB-EE42-949A-3E14225F4E86}" type="slidenum">
              <a:rPr lang="en-US"/>
              <a:pPr/>
              <a:t>16</a:t>
            </a:fld>
            <a:endParaRPr lang="en-US"/>
          </a:p>
        </p:txBody>
      </p:sp>
      <p:sp>
        <p:nvSpPr>
          <p:cNvPr id="923650" name="Rectangle 2"/>
          <p:cNvSpPr>
            <a:spLocks noGrp="1" noRot="1" noChangeAspect="1" noChangeArrowheads="1"/>
          </p:cNvSpPr>
          <p:nvPr>
            <p:ph type="sldImg"/>
          </p:nvPr>
        </p:nvSpPr>
        <p:spPr bwMode="auto">
          <a:xfrm>
            <a:off x="1150938" y="686239"/>
            <a:ext cx="4557712" cy="3428004"/>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3651"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7B497D-2B69-5F49-80FF-A670AC3E5768}" type="slidenum">
              <a:rPr lang="en-US"/>
              <a:pPr/>
              <a:t>17</a:t>
            </a:fld>
            <a:endParaRPr lang="en-US"/>
          </a:p>
        </p:txBody>
      </p:sp>
      <p:sp>
        <p:nvSpPr>
          <p:cNvPr id="925698" name="Rectangle 2"/>
          <p:cNvSpPr>
            <a:spLocks noGrp="1" noRot="1" noChangeAspect="1" noChangeArrowheads="1"/>
          </p:cNvSpPr>
          <p:nvPr>
            <p:ph type="sldImg"/>
          </p:nvPr>
        </p:nvSpPr>
        <p:spPr bwMode="auto">
          <a:xfrm>
            <a:off x="1150938" y="686239"/>
            <a:ext cx="4557712" cy="3428004"/>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5699"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Paul’s initial</a:t>
            </a:r>
            <a:r>
              <a:rPr lang="en-US" baseline="0" dirty="0" smtClean="0"/>
              <a:t> images of DNA origami really got people’s attention.  I think everyone loved the</a:t>
            </a:r>
            <a:r>
              <a:rPr lang="is-IS" baseline="0" dirty="0" smtClean="0"/>
              <a:t>… topological disk with three holes.  In the lab, after estimating that each reaction produced somewhere around 100 billion origamis in a tiny PCR tube, we joked that it was probably the most concentrated happiness potion ever concocted.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11E42-2483-7145-BDC2-CD5D5D214C26}" type="slidenum">
              <a:rPr lang="en-US"/>
              <a:pPr/>
              <a:t>18</a:t>
            </a:fld>
            <a:endParaRPr lang="en-US"/>
          </a:p>
        </p:txBody>
      </p:sp>
      <p:sp>
        <p:nvSpPr>
          <p:cNvPr id="927746" name="Rectangle 2"/>
          <p:cNvSpPr>
            <a:spLocks noGrp="1" noRot="1" noChangeAspect="1" noChangeArrowheads="1"/>
          </p:cNvSpPr>
          <p:nvPr>
            <p:ph type="sldImg"/>
          </p:nvPr>
        </p:nvSpPr>
        <p:spPr bwMode="auto">
          <a:xfrm>
            <a:off x="1150938" y="686239"/>
            <a:ext cx="4557712" cy="3428004"/>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We also had a joke</a:t>
            </a:r>
            <a:r>
              <a:rPr lang="en-US" baseline="0" dirty="0" smtClean="0"/>
              <a:t> about his DNA origami map of the Americas.   We figured that in this one experiment, Paul might have made more maps than had ever been made before in the history of human civilization.  Not better quality, just more. It’s not implausible, if you figure that on average each of the 50 billion people who have lived since Greek times have owned about 2 maps each.  I don’t know.  </a:t>
            </a:r>
          </a:p>
          <a:p>
            <a:endParaRPr lang="en-US" baseline="0" dirty="0" smtClean="0"/>
          </a:p>
          <a:p>
            <a:r>
              <a:rPr lang="en-US" baseline="0" dirty="0" smtClean="0"/>
              <a:t>Anyway, speaking of maps, it’s interesting to see how the </a:t>
            </a:r>
            <a:r>
              <a:rPr lang="en-US" baseline="0" dirty="0" err="1" smtClean="0"/>
              <a:t>scaffolded</a:t>
            </a:r>
            <a:r>
              <a:rPr lang="en-US" baseline="0" dirty="0" smtClean="0"/>
              <a:t> DNA origami technique has spread around the world.</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11E42-2483-7145-BDC2-CD5D5D214C26}" type="slidenum">
              <a:rPr lang="en-US"/>
              <a:pPr/>
              <a:t>19</a:t>
            </a:fld>
            <a:endParaRPr lang="en-US"/>
          </a:p>
        </p:txBody>
      </p:sp>
      <p:sp>
        <p:nvSpPr>
          <p:cNvPr id="92774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[Los </a:t>
            </a:r>
            <a:r>
              <a:rPr lang="en-US" dirty="0" smtClean="0"/>
              <a:t>Angeles, Shanghai </a:t>
            </a:r>
            <a:r>
              <a:rPr lang="en-US" dirty="0" smtClean="0"/>
              <a:t>China]</a:t>
            </a:r>
          </a:p>
          <a:p>
            <a:r>
              <a:rPr lang="en-US" dirty="0" smtClean="0"/>
              <a:t>I think it’s appropriate to use a DNA origami map for this part of my talk.  There’s Los Angeles.  The first independent implementation of DNA origami was in Shanghai, by a graduate</a:t>
            </a:r>
            <a:r>
              <a:rPr lang="en-US" baseline="0" dirty="0" smtClean="0"/>
              <a:t> student who, after giving up on Paul to release his code, wrote her own software to design an origami in the shape of China.  She’s now my wife, so I guess I have yet more things to thank Paul for.</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D4B00D-774E-3647-B4E8-458B83743E76}" type="slidenum">
              <a:rPr lang="en-US"/>
              <a:pPr/>
              <a:t>2</a:t>
            </a:fld>
            <a:endParaRPr lang="en-US"/>
          </a:p>
        </p:txBody>
      </p:sp>
      <p:sp>
        <p:nvSpPr>
          <p:cNvPr id="230402" name="Rectangle 1026"/>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0403"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Hence this symposium.   I would like to start by thanking the co-organizers, who provided help and guidance</a:t>
            </a:r>
            <a:r>
              <a:rPr lang="en-US" baseline="0" dirty="0" smtClean="0"/>
              <a:t> throughout the process of putting this thing together.  I am Erik Winfree, and the co-organizers are </a:t>
            </a:r>
            <a:r>
              <a:rPr lang="en-US" baseline="0" dirty="0" err="1" smtClean="0"/>
              <a:t>Ebbe</a:t>
            </a:r>
            <a:r>
              <a:rPr lang="en-US" baseline="0" dirty="0" smtClean="0"/>
              <a:t>, Shawn, Richard, Niles, Lulu, Ned, William, and Fritz.  Thank you all very much!   The person who really made this happen was Lucinda, without whom we would be gathering under an oak tree and orating like Plato and Socrates.  Happily, we have a room, nice chairs, a video projector, and much more – actually, it was a lot of work.  Let’s thank Lucinda.</a:t>
            </a:r>
          </a:p>
          <a:p>
            <a:endParaRPr lang="en-US" dirty="0" smtClean="0"/>
          </a:p>
          <a:p>
            <a:r>
              <a:rPr lang="en-US" dirty="0" smtClean="0"/>
              <a:t>This is also my opportunity to thank the symposium sponsors,</a:t>
            </a:r>
            <a:r>
              <a:rPr lang="en-US" baseline="0" dirty="0" smtClean="0"/>
              <a:t> who have been very generous:  First is Autodesk Research, who have been involved in the development of </a:t>
            </a:r>
            <a:r>
              <a:rPr lang="en-US" baseline="0" dirty="0" err="1" smtClean="0"/>
              <a:t>caDNAno</a:t>
            </a:r>
            <a:r>
              <a:rPr lang="en-US" baseline="0" dirty="0" smtClean="0"/>
              <a:t>, the first computer-aided design software for DNA origami, and who continue to push the frontiers of molecular modeling and design.  Joseph Schaeffer, from Autodesk, is here in the audience, and I hope you’ll have a chance to talk with him.   The Donna and Benjamin Rosen Bioengineering Center at Caltech is the second sponsor; they have done wonderful, wonderful things for bioengineering at Caltech, this symposium being a tiny blip on the radar.  We are very grateful to them both.  Our third sponsor is Caltech’s Information Science and Technology initiative, which aims to promote interdisciplinary research that applies the concepts and tools of the information age to better understand and engineer natural and artificial systems.  Finally, the NSF-sponsored Molecular Programming Project – a collaboration between Caltech, the University of Washington, Harvard, and UCSF that aims to advance the science and technology of information-based molecular systems – is also helping out.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11E42-2483-7145-BDC2-CD5D5D214C26}" type="slidenum">
              <a:rPr lang="en-US"/>
              <a:pPr/>
              <a:t>20</a:t>
            </a:fld>
            <a:endParaRPr lang="en-US"/>
          </a:p>
        </p:txBody>
      </p:sp>
      <p:sp>
        <p:nvSpPr>
          <p:cNvPr id="92774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sz="1200" kern="1200" dirty="0" smtClean="0">
                <a:solidFill>
                  <a:schemeClr val="tx1"/>
                </a:solidFill>
                <a:latin typeface="Arial" charset="0"/>
                <a:ea typeface="ＭＳ Ｐゴシック" charset="-128"/>
                <a:cs typeface="ＭＳ Ｐゴシック" charset="-128"/>
              </a:rPr>
              <a:t>[+ </a:t>
            </a:r>
            <a:r>
              <a:rPr lang="en-US" sz="1200" kern="1200" dirty="0" smtClean="0">
                <a:solidFill>
                  <a:schemeClr val="tx1"/>
                </a:solidFill>
                <a:latin typeface="Arial" charset="0"/>
                <a:ea typeface="ＭＳ Ｐゴシック" charset="-128"/>
                <a:cs typeface="ＭＳ Ｐゴシック" charset="-128"/>
              </a:rPr>
              <a:t>Tempe AZ, Boston MA, Sundsvall Sweden, Freiburg </a:t>
            </a:r>
            <a:r>
              <a:rPr lang="en-US" sz="1200" kern="1200" dirty="0" smtClean="0">
                <a:solidFill>
                  <a:schemeClr val="tx1"/>
                </a:solidFill>
                <a:latin typeface="Arial" charset="0"/>
                <a:ea typeface="ＭＳ Ｐゴシック" charset="-128"/>
                <a:cs typeface="ＭＳ Ｐゴシック" charset="-128"/>
              </a:rPr>
              <a:t>Germany]</a:t>
            </a:r>
          </a:p>
          <a:p>
            <a:r>
              <a:rPr lang="en-US" sz="1200" kern="1200" dirty="0" smtClean="0">
                <a:solidFill>
                  <a:schemeClr val="tx1"/>
                </a:solidFill>
                <a:latin typeface="Arial" charset="0"/>
                <a:ea typeface="ＭＳ Ｐゴシック" charset="-128"/>
                <a:cs typeface="ＭＳ Ｐゴシック" charset="-128"/>
              </a:rPr>
              <a:t>DNA origami soon spread to other places in America and in Europe.</a:t>
            </a:r>
            <a:r>
              <a:rPr lang="en-US" sz="1200" kern="1200" baseline="0" dirty="0" smtClean="0">
                <a:solidFill>
                  <a:schemeClr val="tx1"/>
                </a:solidFill>
                <a:latin typeface="Arial" charset="0"/>
                <a:ea typeface="ＭＳ Ｐゴシック" charset="-128"/>
                <a:cs typeface="ＭＳ Ｐゴシック" charset="-128"/>
              </a:rPr>
              <a:t>  Unfortunately, they didn’t make maps.</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11E42-2483-7145-BDC2-CD5D5D214C26}" type="slidenum">
              <a:rPr lang="en-US"/>
              <a:pPr/>
              <a:t>21</a:t>
            </a:fld>
            <a:endParaRPr lang="en-US"/>
          </a:p>
        </p:txBody>
      </p:sp>
      <p:sp>
        <p:nvSpPr>
          <p:cNvPr id="92774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sz="1200" kern="1200" dirty="0" smtClean="0">
                <a:solidFill>
                  <a:schemeClr val="tx1"/>
                </a:solidFill>
                <a:latin typeface="Arial" charset="0"/>
                <a:ea typeface="ＭＳ Ｐゴシック" charset="-128"/>
                <a:cs typeface="ＭＳ Ｐゴシック" charset="-128"/>
              </a:rPr>
              <a:t>[+ </a:t>
            </a:r>
            <a:r>
              <a:rPr lang="en-US" sz="1200" kern="1200" dirty="0" smtClean="0">
                <a:solidFill>
                  <a:schemeClr val="tx1"/>
                </a:solidFill>
                <a:latin typeface="Arial" charset="0"/>
                <a:ea typeface="ＭＳ Ｐゴシック" charset="-128"/>
                <a:cs typeface="ＭＳ Ｐゴシック" charset="-128"/>
              </a:rPr>
              <a:t>Aarhus Denmark, Helsinki Finland, Boise </a:t>
            </a:r>
            <a:r>
              <a:rPr lang="en-US" sz="1200" kern="1200" dirty="0" smtClean="0">
                <a:solidFill>
                  <a:schemeClr val="tx1"/>
                </a:solidFill>
                <a:latin typeface="Arial" charset="0"/>
                <a:ea typeface="ＭＳ Ｐゴシック" charset="-128"/>
                <a:cs typeface="ＭＳ Ｐゴシック" charset="-128"/>
              </a:rPr>
              <a:t>ID]</a:t>
            </a:r>
          </a:p>
          <a:p>
            <a:r>
              <a:rPr lang="en-US" sz="1200" kern="1200" dirty="0" smtClean="0">
                <a:solidFill>
                  <a:schemeClr val="tx1"/>
                </a:solidFill>
                <a:latin typeface="Arial" charset="0"/>
                <a:ea typeface="ＭＳ Ｐゴシック" charset="-128"/>
                <a:cs typeface="ＭＳ Ｐゴシック" charset="-128"/>
              </a:rPr>
              <a:t>But once origami made it to Denmark,</a:t>
            </a:r>
            <a:r>
              <a:rPr lang="en-US" sz="1200" kern="1200" baseline="0" dirty="0" smtClean="0">
                <a:solidFill>
                  <a:schemeClr val="tx1"/>
                </a:solidFill>
                <a:latin typeface="Arial" charset="0"/>
                <a:ea typeface="ＭＳ Ｐゴシック" charset="-128"/>
                <a:cs typeface="ＭＳ Ｐゴシック" charset="-128"/>
              </a:rPr>
              <a:t> they at least made dolphins.</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11E42-2483-7145-BDC2-CD5D5D214C26}" type="slidenum">
              <a:rPr lang="en-US"/>
              <a:pPr/>
              <a:t>22</a:t>
            </a:fld>
            <a:endParaRPr lang="en-US"/>
          </a:p>
        </p:txBody>
      </p:sp>
      <p:sp>
        <p:nvSpPr>
          <p:cNvPr id="92774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a:t>
            </a:r>
            <a:r>
              <a:rPr lang="en-US" baseline="0" dirty="0" smtClean="0"/>
              <a:t> </a:t>
            </a:r>
            <a:r>
              <a:rPr lang="en-US" sz="1200" kern="1200" dirty="0" smtClean="0">
                <a:solidFill>
                  <a:schemeClr val="tx1"/>
                </a:solidFill>
                <a:latin typeface="Arial" charset="0"/>
                <a:ea typeface="ＭＳ Ｐゴシック" charset="-128"/>
                <a:cs typeface="ＭＳ Ｐゴシック" charset="-128"/>
              </a:rPr>
              <a:t>Munich Germany, New York NY, Tokyo Japan, Huntington WV, Provo UT, Santa Barbara CA, San Jose CA, Houston TX, College Station TX, Kyoto </a:t>
            </a:r>
            <a:r>
              <a:rPr lang="en-US" sz="1200" kern="1200" dirty="0" smtClean="0">
                <a:solidFill>
                  <a:schemeClr val="tx1"/>
                </a:solidFill>
                <a:latin typeface="Arial" charset="0"/>
                <a:ea typeface="ＭＳ Ｐゴシック" charset="-128"/>
                <a:cs typeface="ＭＳ Ｐゴシック" charset="-128"/>
              </a:rPr>
              <a:t>Japan]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ＭＳ Ｐゴシック" charset="-128"/>
                <a:cs typeface="ＭＳ Ｐゴシック" charset="-128"/>
              </a:rPr>
              <a:t>With each passing year, DNA origami could be found in more cities.</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11E42-2483-7145-BDC2-CD5D5D214C26}" type="slidenum">
              <a:rPr lang="en-US"/>
              <a:pPr/>
              <a:t>23</a:t>
            </a:fld>
            <a:endParaRPr lang="en-US"/>
          </a:p>
        </p:txBody>
      </p:sp>
      <p:sp>
        <p:nvSpPr>
          <p:cNvPr id="92774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 </a:t>
            </a:r>
            <a:r>
              <a:rPr lang="en-US" sz="1200" kern="1200" dirty="0" smtClean="0">
                <a:solidFill>
                  <a:schemeClr val="tx1"/>
                </a:solidFill>
                <a:latin typeface="Arial" charset="0"/>
                <a:ea typeface="ＭＳ Ｐゴシック" charset="-128"/>
                <a:cs typeface="ＭＳ Ｐゴシック" charset="-128"/>
              </a:rPr>
              <a:t>Berkeley CA, Dortmund Germany, Notre Dame IN, Ann Arbor </a:t>
            </a:r>
            <a:r>
              <a:rPr lang="en-US" sz="1200" kern="1200" dirty="0" smtClean="0">
                <a:solidFill>
                  <a:schemeClr val="tx1"/>
                </a:solidFill>
                <a:latin typeface="Arial" charset="0"/>
                <a:ea typeface="ＭＳ Ｐゴシック" charset="-128"/>
                <a:cs typeface="ＭＳ Ｐゴシック" charset="-128"/>
              </a:rPr>
              <a:t>MI]</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That’s what I’m plotting</a:t>
            </a:r>
            <a:r>
              <a:rPr lang="en-US" baseline="0" dirty="0"/>
              <a:t> </a:t>
            </a:r>
            <a:r>
              <a:rPr lang="en-US" baseline="0" dirty="0" smtClean="0"/>
              <a:t>here: one dot per city, based on author affiliations of published papers that actually use DNA origami.</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11E42-2483-7145-BDC2-CD5D5D214C26}" type="slidenum">
              <a:rPr lang="en-US"/>
              <a:pPr/>
              <a:t>24</a:t>
            </a:fld>
            <a:endParaRPr lang="en-US"/>
          </a:p>
        </p:txBody>
      </p:sp>
      <p:sp>
        <p:nvSpPr>
          <p:cNvPr id="92774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a:t>
            </a:r>
            <a:r>
              <a:rPr lang="en-US" baseline="0" dirty="0" smtClean="0"/>
              <a:t> </a:t>
            </a:r>
            <a:r>
              <a:rPr lang="en-US" sz="1200" kern="1200" dirty="0" smtClean="0">
                <a:solidFill>
                  <a:schemeClr val="tx1"/>
                </a:solidFill>
                <a:latin typeface="Arial" charset="0"/>
                <a:ea typeface="ＭＳ Ｐゴシック" charset="-128"/>
                <a:cs typeface="ＭＳ Ｐゴシック" charset="-128"/>
              </a:rPr>
              <a:t>Beijing China, Cambridge England, Fribourg Switzerland, Dresden Germany, Trieste Italy, Durham NC, Paris France, </a:t>
            </a:r>
            <a:r>
              <a:rPr lang="en-US" sz="1200" kern="1200" dirty="0" err="1" smtClean="0">
                <a:solidFill>
                  <a:schemeClr val="tx1"/>
                </a:solidFill>
                <a:latin typeface="Arial" charset="0"/>
                <a:ea typeface="ＭＳ Ｐゴシック" charset="-128"/>
                <a:cs typeface="ＭＳ Ｐゴシック" charset="-128"/>
              </a:rPr>
              <a:t>Daresbury</a:t>
            </a:r>
            <a:r>
              <a:rPr lang="en-US" sz="1200" kern="1200" dirty="0" smtClean="0">
                <a:solidFill>
                  <a:schemeClr val="tx1"/>
                </a:solidFill>
                <a:latin typeface="Arial" charset="0"/>
                <a:ea typeface="ＭＳ Ｐゴシック" charset="-128"/>
                <a:cs typeface="ＭＳ Ｐゴシック" charset="-128"/>
              </a:rPr>
              <a:t> England, Ulsan Korea, Oxford England, Aalto </a:t>
            </a:r>
            <a:r>
              <a:rPr lang="en-US" sz="1200" kern="1200" dirty="0" smtClean="0">
                <a:solidFill>
                  <a:schemeClr val="tx1"/>
                </a:solidFill>
                <a:latin typeface="Arial" charset="0"/>
                <a:ea typeface="ＭＳ Ｐゴシック" charset="-128"/>
                <a:cs typeface="ＭＳ Ｐゴシック" charset="-128"/>
              </a:rPr>
              <a:t>Finland]</a:t>
            </a:r>
          </a:p>
          <a:p>
            <a:r>
              <a:rPr lang="en-US" sz="1200" kern="1200" dirty="0" smtClean="0">
                <a:solidFill>
                  <a:schemeClr val="tx1"/>
                </a:solidFill>
                <a:latin typeface="Arial" charset="0"/>
                <a:ea typeface="ＭＳ Ｐゴシック" charset="-128"/>
                <a:cs typeface="ＭＳ Ｐゴシック" charset="-128"/>
              </a:rPr>
              <a:t>Same size dot, no</a:t>
            </a:r>
            <a:r>
              <a:rPr lang="en-US" sz="1200" kern="1200" baseline="0" dirty="0" smtClean="0">
                <a:solidFill>
                  <a:schemeClr val="tx1"/>
                </a:solidFill>
                <a:latin typeface="Arial" charset="0"/>
                <a:ea typeface="ＭＳ Ｐゴシック" charset="-128"/>
                <a:cs typeface="ＭＳ Ｐゴシック" charset="-128"/>
              </a:rPr>
              <a:t> matter how many researchers or how many paper are associated with the city.</a:t>
            </a:r>
            <a:endParaRPr lang="en-US" sz="1200" kern="1200" dirty="0" smtClean="0">
              <a:solidFill>
                <a:schemeClr val="tx1"/>
              </a:solidFill>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11E42-2483-7145-BDC2-CD5D5D214C26}" type="slidenum">
              <a:rPr lang="en-US"/>
              <a:pPr/>
              <a:t>25</a:t>
            </a:fld>
            <a:endParaRPr lang="en-US"/>
          </a:p>
        </p:txBody>
      </p:sp>
      <p:sp>
        <p:nvSpPr>
          <p:cNvPr id="92774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 </a:t>
            </a:r>
            <a:r>
              <a:rPr lang="en-US" sz="1200" kern="1200" dirty="0" smtClean="0">
                <a:solidFill>
                  <a:schemeClr val="tx1"/>
                </a:solidFill>
                <a:latin typeface="Arial" charset="0"/>
                <a:ea typeface="ＭＳ Ｐゴシック" charset="-128"/>
                <a:cs typeface="ＭＳ Ｐゴシック" charset="-128"/>
              </a:rPr>
              <a:t>Stockholm Sweden, Zhengzhou China, Athens GA,  Suzhou China, </a:t>
            </a:r>
            <a:r>
              <a:rPr lang="en-US" sz="1200" kern="1200" dirty="0" err="1" smtClean="0">
                <a:solidFill>
                  <a:schemeClr val="tx1"/>
                </a:solidFill>
                <a:latin typeface="Arial" charset="0"/>
                <a:ea typeface="ＭＳ Ｐゴシック" charset="-128"/>
                <a:cs typeface="ＭＳ Ｐゴシック" charset="-128"/>
              </a:rPr>
              <a:t>Daejeon</a:t>
            </a:r>
            <a:r>
              <a:rPr lang="en-US" sz="1200" kern="1200" dirty="0" smtClean="0">
                <a:solidFill>
                  <a:schemeClr val="tx1"/>
                </a:solidFill>
                <a:latin typeface="Arial" charset="0"/>
                <a:ea typeface="ＭＳ Ｐゴシック" charset="-128"/>
                <a:cs typeface="ＭＳ Ｐゴシック" charset="-128"/>
              </a:rPr>
              <a:t> Korea, </a:t>
            </a:r>
            <a:r>
              <a:rPr lang="en-US" sz="1200" kern="1200" dirty="0" err="1" smtClean="0">
                <a:solidFill>
                  <a:schemeClr val="tx1"/>
                </a:solidFill>
                <a:latin typeface="Arial" charset="0"/>
                <a:ea typeface="ＭＳ Ｐゴシック" charset="-128"/>
                <a:cs typeface="ＭＳ Ｐゴシック" charset="-128"/>
              </a:rPr>
              <a:t>Braunschweig</a:t>
            </a:r>
            <a:r>
              <a:rPr lang="en-US" sz="1200" kern="1200" dirty="0" smtClean="0">
                <a:solidFill>
                  <a:schemeClr val="tx1"/>
                </a:solidFill>
                <a:latin typeface="Arial" charset="0"/>
                <a:ea typeface="ＭＳ Ｐゴシック" charset="-128"/>
                <a:cs typeface="ＭＳ Ｐゴシック" charset="-128"/>
              </a:rPr>
              <a:t> Germany, Gaithersburg MD, Shandong China, Lanzhou China, Pessac France, Kansai </a:t>
            </a:r>
            <a:r>
              <a:rPr lang="en-US" sz="1200" kern="1200" dirty="0" smtClean="0">
                <a:solidFill>
                  <a:schemeClr val="tx1"/>
                </a:solidFill>
                <a:latin typeface="Arial" charset="0"/>
                <a:ea typeface="ＭＳ Ｐゴシック" charset="-128"/>
                <a:cs typeface="ＭＳ Ｐゴシック" charset="-128"/>
              </a:rPr>
              <a:t>Japan]</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11E42-2483-7145-BDC2-CD5D5D214C26}" type="slidenum">
              <a:rPr lang="en-US"/>
              <a:pPr/>
              <a:t>26</a:t>
            </a:fld>
            <a:endParaRPr lang="en-US"/>
          </a:p>
        </p:txBody>
      </p:sp>
      <p:sp>
        <p:nvSpPr>
          <p:cNvPr id="92774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 </a:t>
            </a:r>
            <a:r>
              <a:rPr lang="en-US" sz="1200" kern="1200" dirty="0" smtClean="0">
                <a:solidFill>
                  <a:schemeClr val="tx1"/>
                </a:solidFill>
                <a:latin typeface="Arial" charset="0"/>
                <a:ea typeface="ＭＳ Ｐゴシック" charset="-128"/>
                <a:cs typeface="ＭＳ Ｐゴシック" charset="-128"/>
              </a:rPr>
              <a:t>Madrid Spain, Stuttgart Germany, Urbana IL, West Lafayette IN, Barcelona Spain, Delft Netherlands, Dresden Germany,</a:t>
            </a:r>
            <a:r>
              <a:rPr lang="en-US" sz="1200" kern="1200" baseline="0" dirty="0" smtClean="0">
                <a:solidFill>
                  <a:schemeClr val="tx1"/>
                </a:solidFill>
                <a:latin typeface="Arial" charset="0"/>
                <a:ea typeface="ＭＳ Ｐゴシック" charset="-128"/>
                <a:cs typeface="ＭＳ Ｐゴシック" charset="-128"/>
              </a:rPr>
              <a:t> </a:t>
            </a:r>
            <a:r>
              <a:rPr lang="en-US" sz="1200" kern="1200" dirty="0" smtClean="0">
                <a:solidFill>
                  <a:schemeClr val="tx1"/>
                </a:solidFill>
                <a:latin typeface="Arial" charset="0"/>
                <a:ea typeface="ＭＳ Ｐゴシック" charset="-128"/>
                <a:cs typeface="ＭＳ Ｐゴシック" charset="-128"/>
              </a:rPr>
              <a:t>Potsdam Germany, Berlin Germany, Beer </a:t>
            </a:r>
            <a:r>
              <a:rPr lang="en-US" sz="1200" kern="1200" dirty="0" err="1" smtClean="0">
                <a:solidFill>
                  <a:schemeClr val="tx1"/>
                </a:solidFill>
                <a:latin typeface="Arial" charset="0"/>
                <a:ea typeface="ＭＳ Ｐゴシック" charset="-128"/>
                <a:cs typeface="ＭＳ Ｐゴシック" charset="-128"/>
              </a:rPr>
              <a:t>Sheva</a:t>
            </a:r>
            <a:r>
              <a:rPr lang="en-US" sz="1200" kern="1200" dirty="0" smtClean="0">
                <a:solidFill>
                  <a:schemeClr val="tx1"/>
                </a:solidFill>
                <a:latin typeface="Arial" charset="0"/>
                <a:ea typeface="ＭＳ Ｐゴシック" charset="-128"/>
                <a:cs typeface="ＭＳ Ｐゴシック" charset="-128"/>
              </a:rPr>
              <a:t> Israel, Orlando FL, London England, Southampton England, Heidelberg Germany,</a:t>
            </a:r>
            <a:r>
              <a:rPr lang="en-US" sz="1200" kern="1200" baseline="0" dirty="0" smtClean="0">
                <a:solidFill>
                  <a:schemeClr val="tx1"/>
                </a:solidFill>
                <a:latin typeface="Arial" charset="0"/>
                <a:ea typeface="ＭＳ Ｐゴシック" charset="-128"/>
                <a:cs typeface="ＭＳ Ｐゴシック" charset="-128"/>
              </a:rPr>
              <a:t> </a:t>
            </a:r>
            <a:r>
              <a:rPr lang="en-US" sz="1200" kern="1200" dirty="0" smtClean="0">
                <a:solidFill>
                  <a:schemeClr val="tx1"/>
                </a:solidFill>
                <a:latin typeface="Arial" charset="0"/>
                <a:ea typeface="ＭＳ Ｐゴシック" charset="-128"/>
                <a:cs typeface="ＭＳ Ｐゴシック" charset="-128"/>
              </a:rPr>
              <a:t>College Park MD, Tel Aviv </a:t>
            </a:r>
            <a:r>
              <a:rPr lang="en-US" sz="1200" kern="1200" dirty="0" smtClean="0">
                <a:solidFill>
                  <a:schemeClr val="tx1"/>
                </a:solidFill>
                <a:latin typeface="Arial" charset="0"/>
                <a:ea typeface="ＭＳ Ｐゴシック" charset="-128"/>
                <a:cs typeface="ＭＳ Ｐゴシック" charset="-128"/>
              </a:rPr>
              <a:t>Israel]</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11E42-2483-7145-BDC2-CD5D5D214C26}" type="slidenum">
              <a:rPr lang="en-US"/>
              <a:pPr/>
              <a:t>27</a:t>
            </a:fld>
            <a:endParaRPr lang="en-US"/>
          </a:p>
        </p:txBody>
      </p:sp>
      <p:sp>
        <p:nvSpPr>
          <p:cNvPr id="92774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 </a:t>
            </a:r>
            <a:r>
              <a:rPr lang="en-US" sz="1200" kern="1200" dirty="0" smtClean="0">
                <a:solidFill>
                  <a:schemeClr val="tx1"/>
                </a:solidFill>
                <a:latin typeface="Arial" charset="0"/>
                <a:ea typeface="ＭＳ Ｐゴシック" charset="-128"/>
                <a:cs typeface="ＭＳ Ｐゴシック" charset="-128"/>
              </a:rPr>
              <a:t>Xian China, Kent OH, Osaka Japan, Saitama Japan, Melbourne Australia, Atlanta GA, Chengdu China, Munster Germany, Wroclaw Poland, </a:t>
            </a:r>
            <a:r>
              <a:rPr lang="en-US" sz="1200" kern="1200" dirty="0" err="1" smtClean="0">
                <a:solidFill>
                  <a:schemeClr val="tx1"/>
                </a:solidFill>
                <a:latin typeface="Arial" charset="0"/>
                <a:ea typeface="ＭＳ Ｐゴシック" charset="-128"/>
                <a:cs typeface="ＭＳ Ｐゴシック" charset="-128"/>
              </a:rPr>
              <a:t>Martinsried</a:t>
            </a:r>
            <a:r>
              <a:rPr lang="en-US" sz="1200" kern="1200" dirty="0" smtClean="0">
                <a:solidFill>
                  <a:schemeClr val="tx1"/>
                </a:solidFill>
                <a:latin typeface="Arial" charset="0"/>
                <a:ea typeface="ＭＳ Ｐゴシック" charset="-128"/>
                <a:cs typeface="ＭＳ Ｐゴシック" charset="-128"/>
              </a:rPr>
              <a:t> Germany, Udine Italy, </a:t>
            </a:r>
            <a:r>
              <a:rPr lang="en-US" sz="1200" kern="1200" dirty="0" err="1" smtClean="0">
                <a:solidFill>
                  <a:schemeClr val="tx1"/>
                </a:solidFill>
                <a:latin typeface="Arial" charset="0"/>
                <a:ea typeface="ＭＳ Ｐゴシック" charset="-128"/>
                <a:cs typeface="ＭＳ Ｐゴシック" charset="-128"/>
              </a:rPr>
              <a:t>Genova</a:t>
            </a:r>
            <a:r>
              <a:rPr lang="en-US" sz="1200" kern="1200" dirty="0" smtClean="0">
                <a:solidFill>
                  <a:schemeClr val="tx1"/>
                </a:solidFill>
                <a:latin typeface="Arial" charset="0"/>
                <a:ea typeface="ＭＳ Ｐゴシック" charset="-128"/>
                <a:cs typeface="ＭＳ Ｐゴシック" charset="-128"/>
              </a:rPr>
              <a:t> Italy, </a:t>
            </a:r>
            <a:r>
              <a:rPr lang="en-US" sz="1200" kern="1200" dirty="0" err="1" smtClean="0">
                <a:solidFill>
                  <a:schemeClr val="tx1"/>
                </a:solidFill>
                <a:latin typeface="Arial" charset="0"/>
                <a:ea typeface="ＭＳ Ｐゴシック" charset="-128"/>
                <a:cs typeface="ＭＳ Ｐゴシック" charset="-128"/>
              </a:rPr>
              <a:t>Orsay</a:t>
            </a:r>
            <a:r>
              <a:rPr lang="en-US" sz="1200" kern="1200" dirty="0" smtClean="0">
                <a:solidFill>
                  <a:schemeClr val="tx1"/>
                </a:solidFill>
                <a:latin typeface="Arial" charset="0"/>
                <a:ea typeface="ＭＳ Ｐゴシック" charset="-128"/>
                <a:cs typeface="ＭＳ Ｐゴシック" charset="-128"/>
              </a:rPr>
              <a:t> France, Paderborn Germany, Buenos Aires Argentina,</a:t>
            </a:r>
            <a:r>
              <a:rPr lang="en-US" sz="1200" kern="1200" baseline="0" dirty="0" smtClean="0">
                <a:solidFill>
                  <a:schemeClr val="tx1"/>
                </a:solidFill>
                <a:latin typeface="Arial" charset="0"/>
                <a:ea typeface="ＭＳ Ｐゴシック" charset="-128"/>
                <a:cs typeface="ＭＳ Ｐゴシック" charset="-128"/>
              </a:rPr>
              <a:t> </a:t>
            </a:r>
            <a:r>
              <a:rPr lang="en-US" sz="1200" kern="1200" dirty="0" smtClean="0">
                <a:solidFill>
                  <a:schemeClr val="tx1"/>
                </a:solidFill>
                <a:latin typeface="Arial" charset="0"/>
                <a:ea typeface="ＭＳ Ｐゴシック" charset="-128"/>
                <a:cs typeface="ＭＳ Ｐゴシック" charset="-128"/>
              </a:rPr>
              <a:t>Richland WA, Pittsburgh PA, </a:t>
            </a:r>
            <a:r>
              <a:rPr lang="en-US" sz="1200" kern="1200" dirty="0" err="1" smtClean="0">
                <a:solidFill>
                  <a:schemeClr val="tx1"/>
                </a:solidFill>
                <a:latin typeface="Arial" charset="0"/>
                <a:ea typeface="ＭＳ Ｐゴシック" charset="-128"/>
                <a:cs typeface="ＭＳ Ｐゴシック" charset="-128"/>
              </a:rPr>
              <a:t>Neuherberg</a:t>
            </a:r>
            <a:r>
              <a:rPr lang="en-US" sz="1200" kern="1200" dirty="0" smtClean="0">
                <a:solidFill>
                  <a:schemeClr val="tx1"/>
                </a:solidFill>
                <a:latin typeface="Arial" charset="0"/>
                <a:ea typeface="ＭＳ Ｐゴシック" charset="-128"/>
                <a:cs typeface="ＭＳ Ｐゴシック" charset="-128"/>
              </a:rPr>
              <a:t> </a:t>
            </a:r>
            <a:r>
              <a:rPr lang="en-US" sz="1200" kern="1200" dirty="0" smtClean="0">
                <a:solidFill>
                  <a:schemeClr val="tx1"/>
                </a:solidFill>
                <a:latin typeface="Arial" charset="0"/>
                <a:ea typeface="ＭＳ Ｐゴシック" charset="-128"/>
                <a:cs typeface="ＭＳ Ｐゴシック" charset="-128"/>
              </a:rPr>
              <a:t>Germany]</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11E42-2483-7145-BDC2-CD5D5D214C26}" type="slidenum">
              <a:rPr lang="en-US"/>
              <a:pPr/>
              <a:t>28</a:t>
            </a:fld>
            <a:endParaRPr lang="en-US"/>
          </a:p>
        </p:txBody>
      </p:sp>
      <p:sp>
        <p:nvSpPr>
          <p:cNvPr id="92774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 </a:t>
            </a:r>
            <a:r>
              <a:rPr lang="en-US" sz="1200" kern="1200" dirty="0" smtClean="0">
                <a:solidFill>
                  <a:schemeClr val="tx1"/>
                </a:solidFill>
                <a:latin typeface="Arial" charset="0"/>
                <a:ea typeface="ＭＳ Ｐゴシック" charset="-128"/>
                <a:cs typeface="ＭＳ Ｐゴシック" charset="-128"/>
              </a:rPr>
              <a:t>Nanjing China, Karlsruhe Germany, Essen Germany, Tallahassee FL, Jyvaskyla Finland, Upton NY, Stony Brook NY, Syracuse NY,</a:t>
            </a:r>
            <a:r>
              <a:rPr lang="en-US" sz="1200" kern="1200" baseline="0" dirty="0" smtClean="0">
                <a:solidFill>
                  <a:schemeClr val="tx1"/>
                </a:solidFill>
                <a:latin typeface="Arial" charset="0"/>
                <a:ea typeface="ＭＳ Ｐゴシック" charset="-128"/>
                <a:cs typeface="ＭＳ Ｐゴシック" charset="-128"/>
              </a:rPr>
              <a:t> </a:t>
            </a:r>
            <a:r>
              <a:rPr lang="en-US" sz="1200" kern="1200" dirty="0" smtClean="0">
                <a:solidFill>
                  <a:schemeClr val="tx1"/>
                </a:solidFill>
                <a:latin typeface="Arial" charset="0"/>
                <a:ea typeface="ＭＳ Ｐゴシック" charset="-128"/>
                <a:cs typeface="ＭＳ Ｐゴシック" charset="-128"/>
              </a:rPr>
              <a:t>Sapporo Japan, Colchester VT, Singapore, Nashville TN, Columbus OH, </a:t>
            </a:r>
            <a:r>
              <a:rPr lang="en-US" sz="1200" kern="1200" dirty="0" err="1" smtClean="0">
                <a:solidFill>
                  <a:schemeClr val="tx1"/>
                </a:solidFill>
                <a:latin typeface="Arial" charset="0"/>
                <a:ea typeface="ＭＳ Ｐゴシック" charset="-128"/>
                <a:cs typeface="ＭＳ Ｐゴシック" charset="-128"/>
              </a:rPr>
              <a:t>Basovizza</a:t>
            </a:r>
            <a:r>
              <a:rPr lang="en-US" sz="1200" kern="1200" dirty="0" smtClean="0">
                <a:solidFill>
                  <a:schemeClr val="tx1"/>
                </a:solidFill>
                <a:latin typeface="Arial" charset="0"/>
                <a:ea typeface="ＭＳ Ｐゴシック" charset="-128"/>
                <a:cs typeface="ＭＳ Ｐゴシック" charset="-128"/>
              </a:rPr>
              <a:t> Italy, Jena Germany, Sari Iran, </a:t>
            </a:r>
            <a:r>
              <a:rPr lang="en-US" sz="1200" kern="1200" dirty="0" err="1" smtClean="0">
                <a:solidFill>
                  <a:schemeClr val="tx1"/>
                </a:solidFill>
                <a:latin typeface="Arial" charset="0"/>
                <a:ea typeface="ＭＳ Ｐゴシック" charset="-128"/>
                <a:cs typeface="ＭＳ Ｐゴシック" charset="-128"/>
              </a:rPr>
              <a:t>Gorgan</a:t>
            </a:r>
            <a:r>
              <a:rPr lang="en-US" sz="1200" kern="1200" dirty="0" smtClean="0">
                <a:solidFill>
                  <a:schemeClr val="tx1"/>
                </a:solidFill>
                <a:latin typeface="Arial" charset="0"/>
                <a:ea typeface="ＭＳ Ｐゴシック" charset="-128"/>
                <a:cs typeface="ＭＳ Ｐゴシック" charset="-128"/>
              </a:rPr>
              <a:t> Iran, Tampa FL,</a:t>
            </a:r>
            <a:r>
              <a:rPr lang="en-US" sz="1200" kern="1200" baseline="0" dirty="0" smtClean="0">
                <a:solidFill>
                  <a:schemeClr val="tx1"/>
                </a:solidFill>
                <a:latin typeface="Arial" charset="0"/>
                <a:ea typeface="ＭＳ Ｐゴシック" charset="-128"/>
                <a:cs typeface="ＭＳ Ｐゴシック" charset="-128"/>
              </a:rPr>
              <a:t> </a:t>
            </a:r>
            <a:r>
              <a:rPr lang="en-US" sz="1200" kern="1200" dirty="0" smtClean="0">
                <a:solidFill>
                  <a:schemeClr val="tx1"/>
                </a:solidFill>
                <a:latin typeface="Arial" charset="0"/>
                <a:ea typeface="ＭＳ Ｐゴシック" charset="-128"/>
                <a:cs typeface="ＭＳ Ｐゴシック" charset="-128"/>
              </a:rPr>
              <a:t>Stanford CA, York </a:t>
            </a:r>
            <a:r>
              <a:rPr lang="en-US" sz="1200" kern="1200" dirty="0" smtClean="0">
                <a:solidFill>
                  <a:schemeClr val="tx1"/>
                </a:solidFill>
                <a:latin typeface="Arial" charset="0"/>
                <a:ea typeface="ＭＳ Ｐゴシック" charset="-128"/>
                <a:cs typeface="ＭＳ Ｐゴシック" charset="-128"/>
              </a:rPr>
              <a:t>England]</a:t>
            </a:r>
          </a:p>
          <a:p>
            <a:r>
              <a:rPr lang="en-US" sz="1200" kern="1200" dirty="0" smtClean="0">
                <a:solidFill>
                  <a:schemeClr val="tx1"/>
                </a:solidFill>
                <a:latin typeface="Arial" charset="0"/>
                <a:ea typeface="ＭＳ Ｐゴシック" charset="-128"/>
                <a:cs typeface="ＭＳ Ｐゴシック" charset="-128"/>
              </a:rPr>
              <a:t>Somewhere over there is </a:t>
            </a:r>
            <a:r>
              <a:rPr lang="en-US" sz="1200" kern="1200" baseline="0" dirty="0" smtClean="0">
                <a:solidFill>
                  <a:schemeClr val="tx1"/>
                </a:solidFill>
                <a:latin typeface="Arial" charset="0"/>
                <a:ea typeface="ＭＳ Ｐゴシック" charset="-128"/>
                <a:cs typeface="ＭＳ Ｐゴシック" charset="-128"/>
              </a:rPr>
              <a:t>Ohio State University.</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211E42-2483-7145-BDC2-CD5D5D214C26}" type="slidenum">
              <a:rPr lang="en-US"/>
              <a:pPr/>
              <a:t>29</a:t>
            </a:fld>
            <a:endParaRPr lang="en-US"/>
          </a:p>
        </p:txBody>
      </p:sp>
      <p:sp>
        <p:nvSpPr>
          <p:cNvPr id="927746"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bwMode="auto">
          <a:xfrm>
            <a:off x="914400" y="4343519"/>
            <a:ext cx="5029200" cy="4114243"/>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smtClean="0"/>
              <a:t>[+ </a:t>
            </a:r>
            <a:r>
              <a:rPr lang="en-US" sz="1200" kern="1200" dirty="0" smtClean="0">
                <a:solidFill>
                  <a:schemeClr val="tx1"/>
                </a:solidFill>
                <a:latin typeface="Arial" charset="0"/>
                <a:ea typeface="ＭＳ Ｐゴシック" charset="-128"/>
                <a:cs typeface="ＭＳ Ｐゴシック" charset="-128"/>
              </a:rPr>
              <a:t>Rome Italy, Oak Ridge TN, Baltimore MD, Dublin Ireland, Rolla MO, Krakow Poland, Hong Kong China, Zhenjiang China, </a:t>
            </a:r>
            <a:r>
              <a:rPr lang="en-US" sz="1200" kern="1200" dirty="0" err="1" smtClean="0">
                <a:solidFill>
                  <a:schemeClr val="tx1"/>
                </a:solidFill>
                <a:latin typeface="Arial" charset="0"/>
                <a:ea typeface="ＭＳ Ｐゴシック" charset="-128"/>
                <a:cs typeface="ＭＳ Ｐゴシック" charset="-128"/>
              </a:rPr>
              <a:t>Bankok</a:t>
            </a:r>
            <a:r>
              <a:rPr lang="en-US" sz="1200" kern="1200" dirty="0" smtClean="0">
                <a:solidFill>
                  <a:schemeClr val="tx1"/>
                </a:solidFill>
                <a:latin typeface="Arial" charset="0"/>
                <a:ea typeface="ＭＳ Ｐゴシック" charset="-128"/>
                <a:cs typeface="ＭＳ Ｐゴシック" charset="-128"/>
              </a:rPr>
              <a:t> Thailand,</a:t>
            </a:r>
            <a:r>
              <a:rPr lang="en-US" sz="1200" kern="1200" baseline="0" dirty="0" smtClean="0">
                <a:solidFill>
                  <a:schemeClr val="tx1"/>
                </a:solidFill>
                <a:latin typeface="Arial" charset="0"/>
                <a:ea typeface="ＭＳ Ｐゴシック" charset="-128"/>
                <a:cs typeface="ＭＳ Ｐゴシック" charset="-128"/>
              </a:rPr>
              <a:t> </a:t>
            </a:r>
            <a:r>
              <a:rPr lang="en-US" sz="1200" kern="1200" dirty="0" smtClean="0">
                <a:solidFill>
                  <a:schemeClr val="tx1"/>
                </a:solidFill>
                <a:latin typeface="Arial" charset="0"/>
                <a:ea typeface="ＭＳ Ｐゴシック" charset="-128"/>
                <a:cs typeface="ＭＳ Ｐゴシック" charset="-128"/>
              </a:rPr>
              <a:t>Belgrade Serbia, </a:t>
            </a:r>
            <a:r>
              <a:rPr lang="en-US" sz="1200" kern="1200" dirty="0" err="1" smtClean="0">
                <a:solidFill>
                  <a:schemeClr val="tx1"/>
                </a:solidFill>
                <a:latin typeface="Arial" charset="0"/>
                <a:ea typeface="ＭＳ Ｐゴシック" charset="-128"/>
                <a:cs typeface="ＭＳ Ｐゴシック" charset="-128"/>
              </a:rPr>
              <a:t>Leoben</a:t>
            </a:r>
            <a:r>
              <a:rPr lang="en-US" sz="1200" kern="1200" dirty="0" smtClean="0">
                <a:solidFill>
                  <a:schemeClr val="tx1"/>
                </a:solidFill>
                <a:latin typeface="Arial" charset="0"/>
                <a:ea typeface="ＭＳ Ｐゴシック" charset="-128"/>
                <a:cs typeface="ＭＳ Ｐゴシック" charset="-128"/>
              </a:rPr>
              <a:t> Austria, Albany NY, Bethesda </a:t>
            </a:r>
            <a:r>
              <a:rPr lang="en-US" sz="1200" kern="1200" dirty="0" smtClean="0">
                <a:solidFill>
                  <a:schemeClr val="tx1"/>
                </a:solidFill>
                <a:latin typeface="Arial" charset="0"/>
                <a:ea typeface="ＭＳ Ｐゴシック" charset="-128"/>
                <a:cs typeface="ＭＳ Ｐゴシック" charset="-128"/>
              </a:rPr>
              <a:t>MD]</a:t>
            </a:r>
            <a:endParaRPr lang="en-US" sz="1200" kern="1200" dirty="0" smtClean="0">
              <a:solidFill>
                <a:schemeClr val="tx1"/>
              </a:solidFill>
              <a:latin typeface="Arial" charset="0"/>
              <a:ea typeface="ＭＳ Ｐゴシック" charset="-128"/>
              <a:cs typeface="ＭＳ Ｐゴシック" charset="-128"/>
            </a:endParaRPr>
          </a:p>
          <a:p>
            <a:r>
              <a:rPr lang="en-US" sz="1200" kern="1200" dirty="0" smtClean="0">
                <a:solidFill>
                  <a:schemeClr val="tx1"/>
                </a:solidFill>
                <a:latin typeface="Arial" charset="0"/>
                <a:ea typeface="ＭＳ Ｐゴシック" charset="-128"/>
                <a:cs typeface="ＭＳ Ｐゴシック" charset="-128"/>
              </a:rPr>
              <a:t>[TOTAL</a:t>
            </a:r>
            <a:r>
              <a:rPr lang="en-US" sz="1200" kern="1200" baseline="0" dirty="0" smtClean="0">
                <a:solidFill>
                  <a:schemeClr val="tx1"/>
                </a:solidFill>
                <a:latin typeface="Arial" charset="0"/>
                <a:ea typeface="ＭＳ Ｐゴシック" charset="-128"/>
                <a:cs typeface="ＭＳ Ｐゴシック" charset="-128"/>
              </a:rPr>
              <a:t>: 112 </a:t>
            </a:r>
            <a:r>
              <a:rPr lang="en-US" sz="1200" kern="1200" baseline="0" dirty="0" smtClean="0">
                <a:solidFill>
                  <a:schemeClr val="tx1"/>
                </a:solidFill>
                <a:latin typeface="Arial" charset="0"/>
                <a:ea typeface="ＭＳ Ｐゴシック" charset="-128"/>
                <a:cs typeface="ＭＳ Ｐゴシック" charset="-128"/>
              </a:rPr>
              <a:t>cities.   </a:t>
            </a:r>
            <a:r>
              <a:rPr lang="en-US" sz="1200" kern="1200" dirty="0" smtClean="0">
                <a:solidFill>
                  <a:schemeClr val="tx1"/>
                </a:solidFill>
                <a:latin typeface="Arial" charset="0"/>
                <a:ea typeface="ＭＳ Ｐゴシック" charset="-128"/>
                <a:cs typeface="ＭＳ Ｐゴシック" charset="-128"/>
              </a:rPr>
              <a:t>NOTE</a:t>
            </a:r>
            <a:r>
              <a:rPr lang="en-US" sz="1200" kern="1200" dirty="0" smtClean="0">
                <a:solidFill>
                  <a:schemeClr val="tx1"/>
                </a:solidFill>
                <a:latin typeface="Arial" charset="0"/>
                <a:ea typeface="ＭＳ Ｐゴシック" charset="-128"/>
                <a:cs typeface="ＭＳ Ｐゴシック" charset="-128"/>
              </a:rPr>
              <a:t>:  Nothing in Brazil, Canada,</a:t>
            </a:r>
            <a:r>
              <a:rPr lang="en-US" sz="1200" kern="1200" baseline="0" dirty="0" smtClean="0">
                <a:solidFill>
                  <a:schemeClr val="tx1"/>
                </a:solidFill>
                <a:latin typeface="Arial" charset="0"/>
                <a:ea typeface="ＭＳ Ｐゴシック" charset="-128"/>
                <a:cs typeface="ＭＳ Ｐゴシック" charset="-128"/>
              </a:rPr>
              <a:t> Africa, India, Russia, </a:t>
            </a:r>
            <a:r>
              <a:rPr lang="en-US" sz="1200" kern="1200" baseline="0" dirty="0" smtClean="0">
                <a:solidFill>
                  <a:schemeClr val="tx1"/>
                </a:solidFill>
                <a:latin typeface="Arial" charset="0"/>
                <a:ea typeface="ＭＳ Ｐゴシック" charset="-128"/>
                <a:cs typeface="ＭＳ Ｐゴシック" charset="-128"/>
              </a:rPr>
              <a:t>Taiwan]</a:t>
            </a:r>
            <a:endParaRPr lang="en-US" sz="1200" kern="1200" baseline="0" dirty="0" smtClean="0">
              <a:solidFill>
                <a:schemeClr val="tx1"/>
              </a:solidFill>
              <a:latin typeface="Arial" charset="0"/>
              <a:ea typeface="ＭＳ Ｐゴシック" charset="-128"/>
              <a:cs typeface="ＭＳ Ｐゴシック" charset="-128"/>
            </a:endParaRPr>
          </a:p>
          <a:p>
            <a:r>
              <a:rPr lang="en-US" sz="1200" kern="1200" baseline="0" dirty="0" smtClean="0">
                <a:solidFill>
                  <a:schemeClr val="tx1"/>
                </a:solidFill>
                <a:latin typeface="Arial" charset="0"/>
                <a:ea typeface="ＭＳ Ｐゴシック" charset="-128"/>
                <a:cs typeface="ＭＳ Ｐゴシック" charset="-128"/>
              </a:rPr>
              <a:t>[Figure </a:t>
            </a:r>
            <a:r>
              <a:rPr lang="en-US" sz="1200" kern="1200" baseline="0" dirty="0" smtClean="0">
                <a:solidFill>
                  <a:schemeClr val="tx1"/>
                </a:solidFill>
                <a:latin typeface="Arial" charset="0"/>
                <a:ea typeface="ＭＳ Ｐゴシック" charset="-128"/>
                <a:cs typeface="ＭＳ Ｐゴシック" charset="-128"/>
              </a:rPr>
              <a:t>completed March 4</a:t>
            </a:r>
            <a:r>
              <a:rPr lang="en-US" sz="1200" kern="1200" baseline="30000" dirty="0" smtClean="0">
                <a:solidFill>
                  <a:schemeClr val="tx1"/>
                </a:solidFill>
                <a:latin typeface="Arial" charset="0"/>
                <a:ea typeface="ＭＳ Ｐゴシック" charset="-128"/>
                <a:cs typeface="ＭＳ Ｐゴシック" charset="-128"/>
              </a:rPr>
              <a:t>th</a:t>
            </a:r>
            <a:r>
              <a:rPr lang="en-US" sz="1200" kern="1200" baseline="0" dirty="0" smtClean="0">
                <a:solidFill>
                  <a:schemeClr val="tx1"/>
                </a:solidFill>
                <a:latin typeface="Arial" charset="0"/>
                <a:ea typeface="ＭＳ Ｐゴシック" charset="-128"/>
                <a:cs typeface="ＭＳ Ｐゴシック" charset="-128"/>
              </a:rPr>
              <a:t>, 2016.   Origami paper has 2883 Google Scholar citations.  430+ per year</a:t>
            </a:r>
            <a:r>
              <a:rPr lang="en-US" sz="1200" kern="1200" baseline="0" dirty="0" smtClean="0">
                <a:solidFill>
                  <a:schemeClr val="tx1"/>
                </a:solidFill>
                <a:latin typeface="Arial" charset="0"/>
                <a:ea typeface="ＭＳ Ｐゴシック" charset="-128"/>
                <a:cs typeface="ＭＳ Ｐゴシック" charset="-128"/>
              </a:rPr>
              <a:t>.]</a:t>
            </a:r>
          </a:p>
          <a:p>
            <a:r>
              <a:rPr lang="en-US" sz="1200" kern="1200" baseline="0" dirty="0" smtClean="0">
                <a:solidFill>
                  <a:schemeClr val="tx1"/>
                </a:solidFill>
                <a:latin typeface="Arial" charset="0"/>
                <a:ea typeface="ＭＳ Ｐゴシック" charset="-128"/>
                <a:cs typeface="ＭＳ Ｐゴシック" charset="-128"/>
              </a:rPr>
              <a:t>And here we are.  I’d like to say that DNA origami has spread all over the world, but this map shows clearly that certain countries and continents are strikingly more supportive of this kind of science than others.  Sobering.  But all those blue dots – what are they doing?   They are not all making maps and dolphins and logos and other cute things.  Hopefully the rest of this symposium will make clear that the power of DNA origami for organizing matter at the </a:t>
            </a:r>
            <a:r>
              <a:rPr lang="en-US" sz="1200" kern="1200" baseline="0" dirty="0" err="1" smtClean="0">
                <a:solidFill>
                  <a:schemeClr val="tx1"/>
                </a:solidFill>
                <a:latin typeface="Arial" charset="0"/>
                <a:ea typeface="ＭＳ Ｐゴシック" charset="-128"/>
                <a:cs typeface="ＭＳ Ｐゴシック" charset="-128"/>
              </a:rPr>
              <a:t>nanoscale</a:t>
            </a:r>
            <a:r>
              <a:rPr lang="en-US" sz="1200" kern="1200" baseline="0" dirty="0" smtClean="0">
                <a:solidFill>
                  <a:schemeClr val="tx1"/>
                </a:solidFill>
                <a:latin typeface="Arial" charset="0"/>
                <a:ea typeface="ＭＳ Ｐゴシック" charset="-128"/>
                <a:cs typeface="ＭＳ Ｐゴシック" charset="-128"/>
              </a:rPr>
              <a:t> is remarkably useful, with applications in biology, medicine, chemistry, physics, and more.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also like you to help out,</a:t>
            </a:r>
            <a:r>
              <a:rPr lang="en-US" baseline="0" dirty="0" smtClean="0"/>
              <a:t> too.  Specifically, please help keep this lovely auditorium clean.  Please note the signs that remind you that food and drink are not permitted in the auditorium.  We didn’t hire anyone to look under the chairs for empty cups and discarded paper plates, so if you do see anything, please pick it up and throw it away in the trash cans outside the auditorium.  Thanks much.  Regarding wireless, you should be able to get online using either the Caltech Guest network, or </a:t>
            </a:r>
            <a:r>
              <a:rPr lang="en-US" baseline="0" dirty="0" err="1" smtClean="0"/>
              <a:t>eduroam</a:t>
            </a:r>
            <a:r>
              <a:rPr lang="en-US" baseline="0" dirty="0" smtClean="0"/>
              <a:t> if you’ve signed up for it.   That concludes our public service announcement.</a:t>
            </a:r>
          </a:p>
          <a:p>
            <a:endParaRPr lang="en-US" baseline="0" dirty="0" smtClean="0"/>
          </a:p>
          <a:p>
            <a:r>
              <a:rPr lang="en-US" baseline="0" dirty="0" smtClean="0"/>
              <a:t>Now I’d like to get to the content.  I imagine that most of the people here know what DNA origami is already, but those who don’t will get a gentle introduction in the next few slides.  I am going to tell a “genesis story” about DNA origami.   This is an unofficial version; Paul has neither seen nor approved what I’m going to say, so he might beg to differ or feel compelled to correct a few points that I get wrong.   In any case, I will proceed by way of snapshots.</a:t>
            </a:r>
          </a:p>
          <a:p>
            <a:endParaRPr lang="en-US" baseline="0" dirty="0" smtClean="0"/>
          </a:p>
        </p:txBody>
      </p:sp>
      <p:sp>
        <p:nvSpPr>
          <p:cNvPr id="4" name="Slide Number Placeholder 3"/>
          <p:cNvSpPr>
            <a:spLocks noGrp="1"/>
          </p:cNvSpPr>
          <p:nvPr>
            <p:ph type="sldNum" sz="quarter" idx="10"/>
          </p:nvPr>
        </p:nvSpPr>
        <p:spPr/>
        <p:txBody>
          <a:bodyPr/>
          <a:lstStyle/>
          <a:p>
            <a:pPr>
              <a:defRPr/>
            </a:pPr>
            <a:fld id="{F1177D64-1850-F548-81DD-A02A17DF6FC3}" type="slidenum">
              <a:rPr lang="en-US" smtClean="0"/>
              <a:pPr>
                <a:defRPr/>
              </a:pPr>
              <a:t>3</a:t>
            </a:fld>
            <a:endParaRPr lang="en-US"/>
          </a:p>
        </p:txBody>
      </p:sp>
    </p:spTree>
    <p:extLst>
      <p:ext uri="{BB962C8B-B14F-4D97-AF65-F5344CB8AC3E}">
        <p14:creationId xmlns:p14="http://schemas.microsoft.com/office/powerpoint/2010/main" val="3068033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month’s issue</a:t>
            </a:r>
            <a:r>
              <a:rPr lang="en-US" baseline="0" dirty="0" smtClean="0"/>
              <a:t> of Nature has an editorial on DNA origami – they also noticed the 10 year anniversary of Paul’s paper.  They conclude that despite all the “proof of principle” applications, a “killer app” for DNA origami has not yet emerged.  Over the next two days, perhaps we’ll get a sense for what the killer app might be</a:t>
            </a:r>
            <a:r>
              <a:rPr lang="is-IS" baseline="0" dirty="0" smtClean="0"/>
              <a:t>… or perhaps not yet.  But I am certain that it will be interesting!</a:t>
            </a:r>
          </a:p>
          <a:p>
            <a:endParaRPr lang="is-IS" baseline="0" dirty="0" smtClean="0"/>
          </a:p>
          <a:p>
            <a:r>
              <a:rPr lang="is-IS" baseline="0" dirty="0" smtClean="0"/>
              <a:t>It is now time to start the symposium proper.  We have an incredible roster of speakers, from all around the world – well, sort of – who have collectively pushed DNA origami and its applications far beyond what I could imagine a decade ago.  I’d like to thank them all for taking the time out of their busy schedules to come here to talk with us.  Now is a good time also to mention that these talks are being videotaped and we hope to post many or most of them online after the symposium is over, for the benefit of those who couldn’t make it today.  Speakers, please remember to briefly repeat questions before you answer them, so that everyone can hear what the question is.</a:t>
            </a:r>
          </a:p>
          <a:p>
            <a:endParaRPr lang="is-IS" baseline="0" dirty="0" smtClean="0"/>
          </a:p>
          <a:p>
            <a:r>
              <a:rPr lang="is-IS" baseline="0" dirty="0" smtClean="0"/>
              <a:t>With that, I will turn the microphone over to Paul Rothemund, who will introduce the first speaker and chair the first session. </a:t>
            </a:r>
            <a:endParaRPr lang="en-US" dirty="0"/>
          </a:p>
        </p:txBody>
      </p:sp>
      <p:sp>
        <p:nvSpPr>
          <p:cNvPr id="4" name="Slide Number Placeholder 3"/>
          <p:cNvSpPr>
            <a:spLocks noGrp="1"/>
          </p:cNvSpPr>
          <p:nvPr>
            <p:ph type="sldNum" sz="quarter" idx="10"/>
          </p:nvPr>
        </p:nvSpPr>
        <p:spPr/>
        <p:txBody>
          <a:bodyPr/>
          <a:lstStyle/>
          <a:p>
            <a:pPr>
              <a:defRPr/>
            </a:pPr>
            <a:fld id="{F1177D64-1850-F548-81DD-A02A17DF6FC3}" type="slidenum">
              <a:rPr lang="en-US" smtClean="0"/>
              <a:pPr>
                <a:defRPr/>
              </a:pPr>
              <a:t>30</a:t>
            </a:fld>
            <a:endParaRPr lang="en-US"/>
          </a:p>
        </p:txBody>
      </p:sp>
    </p:spTree>
    <p:extLst>
      <p:ext uri="{BB962C8B-B14F-4D97-AF65-F5344CB8AC3E}">
        <p14:creationId xmlns:p14="http://schemas.microsoft.com/office/powerpoint/2010/main" val="90644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6EBAA-47D6-3B40-9818-8BEBEDDFC705}" type="slidenum">
              <a:rPr lang="en-US"/>
              <a:pPr/>
              <a:t>4</a:t>
            </a:fld>
            <a:endParaRPr lang="en-US"/>
          </a:p>
        </p:txBody>
      </p:sp>
      <p:sp>
        <p:nvSpPr>
          <p:cNvPr id="970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0755" name="Rectangle 3"/>
          <p:cNvSpPr>
            <a:spLocks noGrp="1" noChangeArrowheads="1"/>
          </p:cNvSpPr>
          <p:nvPr>
            <p:ph type="body" idx="1"/>
          </p:nvPr>
        </p:nvSpPr>
        <p:spPr/>
        <p:txBody>
          <a:bodyPr/>
          <a:lstStyle/>
          <a:p>
            <a:r>
              <a:rPr lang="en-US" dirty="0" smtClean="0"/>
              <a:t>DNA origami came out of Paul’s head, so I am going to start by talking about Paul.  I like this photo of Paul, not only because it’s a beautiful mountain lake, but because it emphasizes Paul’s connection to nature.</a:t>
            </a:r>
            <a:r>
              <a:rPr lang="en-US" baseline="0" dirty="0" smtClean="0"/>
              <a:t>  Nature knows no bounds, and neither does Paul’s curiosity and intellect.   Chemistry, computer science, physics, biology, mathematics, geology – these are just different ways to appreciate nature, not boundaries to what one is willing to understand deeply.  To Paul, at least.  He is scientifically omnivorous.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it should come as no surprise that as a Caltech undergraduate, Paul did research</a:t>
            </a:r>
            <a:r>
              <a:rPr lang="en-US" baseline="0" dirty="0" smtClean="0"/>
              <a:t> with a chemist, Bob Grubbs, and ended up with a dual major in computer science and biology.  As far as I know, the first time I laid eyes on him was in a computer science class, which I was taking as a first-year graduate student.  A part of the class was an independent research project of our own invention.  I chose to study cellular automata.  I distinctly remember the final presentations, when a gangly, awkward, and very tall kid started talking about how he was trying to design a Turing machine that encoded its state in a DNA molecule and modified its information using restriction enzymes.  Who would have thought that was possible?  I remember thinking, “This is the kind of research that I should be doing!”  About a year later, Len </a:t>
            </a:r>
            <a:r>
              <a:rPr lang="en-US" baseline="0" dirty="0" err="1" smtClean="0"/>
              <a:t>Adleman’s</a:t>
            </a:r>
            <a:r>
              <a:rPr lang="en-US" baseline="0" dirty="0" smtClean="0"/>
              <a:t> seminal paper on DNA computers was published, and Paul was kicked into action to work out the final details and write it up. </a:t>
            </a:r>
            <a:endParaRPr lang="en-US" dirty="0"/>
          </a:p>
        </p:txBody>
      </p:sp>
      <p:sp>
        <p:nvSpPr>
          <p:cNvPr id="4" name="Slide Number Placeholder 3"/>
          <p:cNvSpPr>
            <a:spLocks noGrp="1"/>
          </p:cNvSpPr>
          <p:nvPr>
            <p:ph type="sldNum" sz="quarter" idx="10"/>
          </p:nvPr>
        </p:nvSpPr>
        <p:spPr/>
        <p:txBody>
          <a:bodyPr/>
          <a:lstStyle/>
          <a:p>
            <a:pPr>
              <a:defRPr/>
            </a:pPr>
            <a:fld id="{F1177D64-1850-F548-81DD-A02A17DF6FC3}" type="slidenum">
              <a:rPr lang="en-US" smtClean="0"/>
              <a:pPr>
                <a:defRPr/>
              </a:pPr>
              <a:t>5</a:t>
            </a:fld>
            <a:endParaRPr lang="en-US"/>
          </a:p>
        </p:txBody>
      </p:sp>
    </p:spTree>
    <p:extLst>
      <p:ext uri="{BB962C8B-B14F-4D97-AF65-F5344CB8AC3E}">
        <p14:creationId xmlns:p14="http://schemas.microsoft.com/office/powerpoint/2010/main" val="2502798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guess Len </a:t>
            </a:r>
            <a:r>
              <a:rPr lang="en-US" dirty="0" err="1" smtClean="0"/>
              <a:t>Adleman’s</a:t>
            </a:r>
            <a:r>
              <a:rPr lang="en-US" dirty="0" smtClean="0"/>
              <a:t> paper launched both our careers.</a:t>
            </a:r>
            <a:r>
              <a:rPr lang="en-US" baseline="0" dirty="0" smtClean="0"/>
              <a:t>  It also brought us together.  The second time I saw Paul was when we met to compare notes on Len </a:t>
            </a:r>
            <a:r>
              <a:rPr lang="en-US" baseline="0" dirty="0" err="1" smtClean="0"/>
              <a:t>Adleman’s</a:t>
            </a:r>
            <a:r>
              <a:rPr lang="en-US" baseline="0" dirty="0" smtClean="0"/>
              <a:t> paper, and Paul told me about the most interesting research had had been reading about – especially the remarkable things that Ned </a:t>
            </a:r>
            <a:r>
              <a:rPr lang="en-US" baseline="0" dirty="0" err="1" smtClean="0"/>
              <a:t>Seeman</a:t>
            </a:r>
            <a:r>
              <a:rPr lang="en-US" baseline="0" dirty="0" smtClean="0"/>
              <a:t> was doing with DNA nanotechnology.  I got a glimmer of how such things might be connected to mathematical tiling theory – eventually, the subject of my PhD thesis.  So, thanks, Paul, for the introduction.   In fact, only a few months after meeting at the Red Door Café, Paul and I found ourselves at the first meeting on DNA Based Computers in Princeton, presenting our ideas.  That’s where we met both Len and Ned.    Later that summer, I spent a month or so in Ned’s lab, learning experimental techniques, and eventually we had a wonderful paper together.   Paul, on the other hand, ended up going to graduate school to join Len’s lab.</a:t>
            </a:r>
            <a:endParaRPr lang="en-US" dirty="0"/>
          </a:p>
        </p:txBody>
      </p:sp>
      <p:sp>
        <p:nvSpPr>
          <p:cNvPr id="4" name="Slide Number Placeholder 3"/>
          <p:cNvSpPr>
            <a:spLocks noGrp="1"/>
          </p:cNvSpPr>
          <p:nvPr>
            <p:ph type="sldNum" sz="quarter" idx="10"/>
          </p:nvPr>
        </p:nvSpPr>
        <p:spPr/>
        <p:txBody>
          <a:bodyPr/>
          <a:lstStyle/>
          <a:p>
            <a:pPr>
              <a:defRPr/>
            </a:pPr>
            <a:fld id="{F1177D64-1850-F548-81DD-A02A17DF6FC3}" type="slidenum">
              <a:rPr lang="en-US" smtClean="0"/>
              <a:pPr>
                <a:defRPr/>
              </a:pPr>
              <a:t>6</a:t>
            </a:fld>
            <a:endParaRPr lang="en-US"/>
          </a:p>
        </p:txBody>
      </p:sp>
    </p:spTree>
    <p:extLst>
      <p:ext uri="{BB962C8B-B14F-4D97-AF65-F5344CB8AC3E}">
        <p14:creationId xmlns:p14="http://schemas.microsoft.com/office/powerpoint/2010/main" val="2944868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was a truly unique situation.  Len, known for theoretical work in algorithms, number theory, and cryptography, was setting up an experimental lab to push DNA computing to the limit.  Apparently, they did reach the limit, eventually:  20 variables.   But meanwhile Paul was the TA for Len’s class on mathematical logic.  And he studied how to use hydrophobic paint and surface tension to program the self-assembly of centimeter-scale tiles floating on water.  With me, he studied the theory of tile assembly and how it relates to Turing machines, and we published in a top theoretical computer science conference.  Throughout these years, Len was a constant source of inspiration, hosting a weekly meeting that he liked to refer to as “TNT” – The Next Thing – because he was always pushing to discover the unexpected.  Great times.   Anyway, when Paul graduated, he came to my lab as a postdoc.</a:t>
            </a:r>
            <a:endParaRPr lang="en-US" dirty="0"/>
          </a:p>
        </p:txBody>
      </p:sp>
      <p:sp>
        <p:nvSpPr>
          <p:cNvPr id="4" name="Slide Number Placeholder 3"/>
          <p:cNvSpPr>
            <a:spLocks noGrp="1"/>
          </p:cNvSpPr>
          <p:nvPr>
            <p:ph type="sldNum" sz="quarter" idx="10"/>
          </p:nvPr>
        </p:nvSpPr>
        <p:spPr/>
        <p:txBody>
          <a:bodyPr/>
          <a:lstStyle/>
          <a:p>
            <a:pPr>
              <a:defRPr/>
            </a:pPr>
            <a:fld id="{F1177D64-1850-F548-81DD-A02A17DF6FC3}" type="slidenum">
              <a:rPr lang="en-US" smtClean="0"/>
              <a:pPr>
                <a:defRPr/>
              </a:pPr>
              <a:t>7</a:t>
            </a:fld>
            <a:endParaRPr lang="en-US"/>
          </a:p>
        </p:txBody>
      </p:sp>
    </p:spTree>
    <p:extLst>
      <p:ext uri="{BB962C8B-B14F-4D97-AF65-F5344CB8AC3E}">
        <p14:creationId xmlns:p14="http://schemas.microsoft.com/office/powerpoint/2010/main" val="3485940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was there pretty much from the beginning, helping set up my new lab.</a:t>
            </a:r>
            <a:r>
              <a:rPr lang="en-US" baseline="0" dirty="0" smtClean="0"/>
              <a:t>  W</a:t>
            </a:r>
            <a:r>
              <a:rPr lang="en-US" dirty="0" smtClean="0"/>
              <a:t>hat instrument should I purchase?  Do I need an</a:t>
            </a:r>
            <a:r>
              <a:rPr lang="en-US" baseline="0" dirty="0" smtClean="0"/>
              <a:t> autoclave?  How do we order stuff?  How do we get this student on track?  No way I would have survived without his help.  </a:t>
            </a:r>
            <a:r>
              <a:rPr lang="en-US" dirty="0" smtClean="0"/>
              <a:t>I really didn’t know what I was doing.  Must have driven him crazy from time to time.</a:t>
            </a:r>
          </a:p>
          <a:p>
            <a:endParaRPr lang="en-US" dirty="0" smtClean="0"/>
          </a:p>
          <a:p>
            <a:r>
              <a:rPr lang="en-US" dirty="0" smtClean="0"/>
              <a:t>Nonetheless,</a:t>
            </a:r>
            <a:r>
              <a:rPr lang="en-US" baseline="0" dirty="0" smtClean="0"/>
              <a:t> we accomplished some great things.   Including writing the paper that I am most proud of in my whole career.  We made DNA tiles that self-assemble to grow a computationally-defined pattern, showing that algorithmic behavior is inherent in crystal growth processes.</a:t>
            </a:r>
          </a:p>
          <a:p>
            <a:endParaRPr lang="en-US" baseline="0" dirty="0" smtClean="0"/>
          </a:p>
          <a:p>
            <a:r>
              <a:rPr lang="en-US" baseline="0" dirty="0" smtClean="0"/>
              <a:t>I hope you enjoyed that brief history – but what has it got to do with DNA origami?  The argument I am trying to make is that DNA origami is the kind of thing that happens when computer science and molecular science merge.  Inventing </a:t>
            </a:r>
            <a:r>
              <a:rPr lang="en-US" baseline="0" dirty="0" err="1" smtClean="0"/>
              <a:t>scaffolded</a:t>
            </a:r>
            <a:r>
              <a:rPr lang="en-US" baseline="0" dirty="0" smtClean="0"/>
              <a:t> DNA origami, Paul used computational thinking to generalize a specific case of DNA nanostructure design to discover a general case; he focused on the information aspect.  So let me now tell you about the invention itself – how did it happen?  Well, I can’t tell you; I don’t know.  Paul sort of disappeared from the lab at some point, but I hardly noticed, I was just trying to keep my head above water with so many other things going on.</a:t>
            </a:r>
            <a:endParaRPr lang="en-US" dirty="0"/>
          </a:p>
        </p:txBody>
      </p:sp>
      <p:sp>
        <p:nvSpPr>
          <p:cNvPr id="4" name="Slide Number Placeholder 3"/>
          <p:cNvSpPr>
            <a:spLocks noGrp="1"/>
          </p:cNvSpPr>
          <p:nvPr>
            <p:ph type="sldNum" sz="quarter" idx="10"/>
          </p:nvPr>
        </p:nvSpPr>
        <p:spPr/>
        <p:txBody>
          <a:bodyPr/>
          <a:lstStyle/>
          <a:p>
            <a:pPr>
              <a:defRPr/>
            </a:pPr>
            <a:fld id="{F1177D64-1850-F548-81DD-A02A17DF6FC3}" type="slidenum">
              <a:rPr lang="en-US" smtClean="0"/>
              <a:pPr>
                <a:defRPr/>
              </a:pPr>
              <a:t>8</a:t>
            </a:fld>
            <a:endParaRPr lang="en-US"/>
          </a:p>
        </p:txBody>
      </p:sp>
    </p:spTree>
    <p:extLst>
      <p:ext uri="{BB962C8B-B14F-4D97-AF65-F5344CB8AC3E}">
        <p14:creationId xmlns:p14="http://schemas.microsoft.com/office/powerpoint/2010/main" val="4229415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Then one day Paul reappeared, and told me that we needed to talk.  Again, we went to the Red Door Café.   Lovely spot – a lot happens there.  Anyway, that’s where Paul told me that he’d been trying to take a single-stranded DNA virus genome and fold it into a rectangle, using short DNA strands to “staple” the right parts together.  The reason that I hadn’t seen him much, he said, was that he was at home writing software to automatically design the DNA sequences that he needed.  In fact, he has often said that the research for his first DNA origami paper consisted of 90% coding in </a:t>
            </a:r>
            <a:r>
              <a:rPr lang="en-US" baseline="0" dirty="0" err="1" smtClean="0"/>
              <a:t>Matlab</a:t>
            </a:r>
            <a:r>
              <a:rPr lang="en-US" baseline="0" dirty="0" smtClean="0"/>
              <a:t>, 1% performing the self-assembly experiment, and 10% fussing with the atomic force microscope to get good images.  I think that’s the ideal stoichiometry. In any case, the first image he showed me was something like this – yes, it was a rectangle!  But then he also showed me this – it was as stretchable as a loose wool sweater.   More work to do.</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1177D64-1850-F548-81DD-A02A17DF6FC3}" type="slidenum">
              <a:rPr lang="en-US" smtClean="0"/>
              <a:pPr>
                <a:defRPr/>
              </a:pPr>
              <a:t>9</a:t>
            </a:fld>
            <a:endParaRPr lang="en-US"/>
          </a:p>
        </p:txBody>
      </p:sp>
    </p:spTree>
    <p:extLst>
      <p:ext uri="{BB962C8B-B14F-4D97-AF65-F5344CB8AC3E}">
        <p14:creationId xmlns:p14="http://schemas.microsoft.com/office/powerpoint/2010/main" val="2989909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1E4859-99DF-3D4C-B7C9-D3640DAB8CFE}" type="slidenum">
              <a:rPr lang="en-US"/>
              <a:pPr>
                <a:defRPr/>
              </a:pPr>
              <a:t>‹#›</a:t>
            </a:fld>
            <a:endParaRPr lang="en-US"/>
          </a:p>
        </p:txBody>
      </p:sp>
    </p:spTree>
    <p:extLst>
      <p:ext uri="{BB962C8B-B14F-4D97-AF65-F5344CB8AC3E}">
        <p14:creationId xmlns:p14="http://schemas.microsoft.com/office/powerpoint/2010/main" val="842955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4A5CD-7014-9D4F-9306-FD91898ED106}" type="slidenum">
              <a:rPr lang="en-US"/>
              <a:pPr>
                <a:defRPr/>
              </a:pPr>
              <a:t>‹#›</a:t>
            </a:fld>
            <a:endParaRPr lang="en-US"/>
          </a:p>
        </p:txBody>
      </p:sp>
    </p:spTree>
    <p:extLst>
      <p:ext uri="{BB962C8B-B14F-4D97-AF65-F5344CB8AC3E}">
        <p14:creationId xmlns:p14="http://schemas.microsoft.com/office/powerpoint/2010/main" val="3385939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88921A-032F-7C45-91A5-CC5A34A3AF8B}" type="slidenum">
              <a:rPr lang="en-US"/>
              <a:pPr>
                <a:defRPr/>
              </a:pPr>
              <a:t>‹#›</a:t>
            </a:fld>
            <a:endParaRPr lang="en-US"/>
          </a:p>
        </p:txBody>
      </p:sp>
    </p:spTree>
    <p:extLst>
      <p:ext uri="{BB962C8B-B14F-4D97-AF65-F5344CB8AC3E}">
        <p14:creationId xmlns:p14="http://schemas.microsoft.com/office/powerpoint/2010/main" val="41090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B599BE-5CEE-7F4D-9807-DA49BEDF34E7}" type="slidenum">
              <a:rPr lang="en-US"/>
              <a:pPr>
                <a:defRPr/>
              </a:pPr>
              <a:t>‹#›</a:t>
            </a:fld>
            <a:endParaRPr lang="en-US"/>
          </a:p>
        </p:txBody>
      </p:sp>
    </p:spTree>
    <p:extLst>
      <p:ext uri="{BB962C8B-B14F-4D97-AF65-F5344CB8AC3E}">
        <p14:creationId xmlns:p14="http://schemas.microsoft.com/office/powerpoint/2010/main" val="139403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0A9168-5EB5-0D41-8E76-9D43B604B30B}" type="slidenum">
              <a:rPr lang="en-US"/>
              <a:pPr>
                <a:defRPr/>
              </a:pPr>
              <a:t>‹#›</a:t>
            </a:fld>
            <a:endParaRPr lang="en-US"/>
          </a:p>
        </p:txBody>
      </p:sp>
    </p:spTree>
    <p:extLst>
      <p:ext uri="{BB962C8B-B14F-4D97-AF65-F5344CB8AC3E}">
        <p14:creationId xmlns:p14="http://schemas.microsoft.com/office/powerpoint/2010/main" val="1076082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60BF4-F20F-2248-AE13-8F11120178DB}" type="slidenum">
              <a:rPr lang="en-US"/>
              <a:pPr>
                <a:defRPr/>
              </a:pPr>
              <a:t>‹#›</a:t>
            </a:fld>
            <a:endParaRPr lang="en-US"/>
          </a:p>
        </p:txBody>
      </p:sp>
    </p:spTree>
    <p:extLst>
      <p:ext uri="{BB962C8B-B14F-4D97-AF65-F5344CB8AC3E}">
        <p14:creationId xmlns:p14="http://schemas.microsoft.com/office/powerpoint/2010/main" val="320251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0DF2F9-0155-E34A-A0FE-C32A16936D6E}" type="slidenum">
              <a:rPr lang="en-US"/>
              <a:pPr>
                <a:defRPr/>
              </a:pPr>
              <a:t>‹#›</a:t>
            </a:fld>
            <a:endParaRPr lang="en-US"/>
          </a:p>
        </p:txBody>
      </p:sp>
    </p:spTree>
    <p:extLst>
      <p:ext uri="{BB962C8B-B14F-4D97-AF65-F5344CB8AC3E}">
        <p14:creationId xmlns:p14="http://schemas.microsoft.com/office/powerpoint/2010/main" val="3772798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D2E93F-2EAB-2D48-A162-49F482DD48F2}" type="slidenum">
              <a:rPr lang="en-US"/>
              <a:pPr>
                <a:defRPr/>
              </a:pPr>
              <a:t>‹#›</a:t>
            </a:fld>
            <a:endParaRPr lang="en-US"/>
          </a:p>
        </p:txBody>
      </p:sp>
    </p:spTree>
    <p:extLst>
      <p:ext uri="{BB962C8B-B14F-4D97-AF65-F5344CB8AC3E}">
        <p14:creationId xmlns:p14="http://schemas.microsoft.com/office/powerpoint/2010/main" val="993973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6B4271-9344-EC4D-92CA-AA3B3AE74850}" type="slidenum">
              <a:rPr lang="en-US"/>
              <a:pPr>
                <a:defRPr/>
              </a:pPr>
              <a:t>‹#›</a:t>
            </a:fld>
            <a:endParaRPr lang="en-US"/>
          </a:p>
        </p:txBody>
      </p:sp>
    </p:spTree>
    <p:extLst>
      <p:ext uri="{BB962C8B-B14F-4D97-AF65-F5344CB8AC3E}">
        <p14:creationId xmlns:p14="http://schemas.microsoft.com/office/powerpoint/2010/main" val="792651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ABD4B0-D3B8-BB45-9B94-2F1E8D49854E}" type="slidenum">
              <a:rPr lang="en-US"/>
              <a:pPr>
                <a:defRPr/>
              </a:pPr>
              <a:t>‹#›</a:t>
            </a:fld>
            <a:endParaRPr lang="en-US"/>
          </a:p>
        </p:txBody>
      </p:sp>
    </p:spTree>
    <p:extLst>
      <p:ext uri="{BB962C8B-B14F-4D97-AF65-F5344CB8AC3E}">
        <p14:creationId xmlns:p14="http://schemas.microsoft.com/office/powerpoint/2010/main" val="845045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F124FB-1C15-ED4C-800D-A81DB4BAD502}" type="slidenum">
              <a:rPr lang="en-US"/>
              <a:pPr>
                <a:defRPr/>
              </a:pPr>
              <a:t>‹#›</a:t>
            </a:fld>
            <a:endParaRPr lang="en-US"/>
          </a:p>
        </p:txBody>
      </p:sp>
    </p:spTree>
    <p:extLst>
      <p:ext uri="{BB962C8B-B14F-4D97-AF65-F5344CB8AC3E}">
        <p14:creationId xmlns:p14="http://schemas.microsoft.com/office/powerpoint/2010/main" val="3351641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FE99C3-5B71-814E-B524-A8BD679F014C}" type="slidenum">
              <a:rPr lang="en-US"/>
              <a:pPr>
                <a:defRPr/>
              </a:pPr>
              <a:t>‹#›</a:t>
            </a:fld>
            <a:endParaRPr lang="en-US"/>
          </a:p>
        </p:txBody>
      </p:sp>
    </p:spTree>
    <p:extLst>
      <p:ext uri="{BB962C8B-B14F-4D97-AF65-F5344CB8AC3E}">
        <p14:creationId xmlns:p14="http://schemas.microsoft.com/office/powerpoint/2010/main" val="4325995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6072FB74-5979-0D46-98DE-C95C254BC1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eg"/><Relationship Id="rId7" Type="http://schemas.openxmlformats.org/officeDocument/2006/relationships/image" Target="../media/image36.tiff"/><Relationship Id="rId8" Type="http://schemas.openxmlformats.org/officeDocument/2006/relationships/image" Target="../media/image37.tiff"/><Relationship Id="rId9" Type="http://schemas.openxmlformats.org/officeDocument/2006/relationships/image" Target="../media/image38.tiff"/><Relationship Id="rId10"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42.png"/><Relationship Id="rId1" Type="http://schemas.microsoft.com/office/2007/relationships/media" Target="file://localhost/Users/winfree/Presentations/WinfreePresentations/movies/shawn-douglas-080205stamp_color_640x480.mov" TargetMode="External"/><Relationship Id="rId2" Type="http://schemas.openxmlformats.org/officeDocument/2006/relationships/video" Target="file://localhost/Users/winfree/Presentations/WinfreePresentations/movies/shawn-douglas-080205stamp_color_640x480.mov"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7.tiff"/><Relationship Id="rId5" Type="http://schemas.openxmlformats.org/officeDocument/2006/relationships/image" Target="../media/image48.png"/><Relationship Id="rId6"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jpeg"/><Relationship Id="rId7" Type="http://schemas.microsoft.com/office/2007/relationships/hdphoto" Target="../media/hdphoto1.wdp"/><Relationship Id="rId8"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7.tiff"/><Relationship Id="rId5" Type="http://schemas.openxmlformats.org/officeDocument/2006/relationships/image" Target="../media/image48.png"/><Relationship Id="rId6"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7.tiff"/><Relationship Id="rId5" Type="http://schemas.openxmlformats.org/officeDocument/2006/relationships/image" Target="../media/image48.png"/><Relationship Id="rId6" Type="http://schemas.microsoft.com/office/2007/relationships/hdphoto" Target="../media/hdphoto2.wdp"/><Relationship Id="rId7" Type="http://schemas.openxmlformats.org/officeDocument/2006/relationships/image" Target="../media/image49.tiff"/><Relationship Id="rId8" Type="http://schemas.openxmlformats.org/officeDocument/2006/relationships/image" Target="../media/image50.tiff"/><Relationship Id="rId9" Type="http://schemas.openxmlformats.org/officeDocument/2006/relationships/image" Target="../media/image51.tiff"/><Relationship Id="rId10" Type="http://schemas.openxmlformats.org/officeDocument/2006/relationships/image" Target="../media/image52.png"/><Relationship Id="rId11"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7.tiff"/><Relationship Id="rId5" Type="http://schemas.openxmlformats.org/officeDocument/2006/relationships/image" Target="../media/image48.png"/><Relationship Id="rId6" Type="http://schemas.microsoft.com/office/2007/relationships/hdphoto" Target="../media/hdphoto2.wdp"/><Relationship Id="rId7" Type="http://schemas.openxmlformats.org/officeDocument/2006/relationships/image" Target="../media/image49.tiff"/><Relationship Id="rId8" Type="http://schemas.openxmlformats.org/officeDocument/2006/relationships/image" Target="../media/image50.tiff"/><Relationship Id="rId9" Type="http://schemas.openxmlformats.org/officeDocument/2006/relationships/image" Target="../media/image51.tiff"/><Relationship Id="rId10" Type="http://schemas.openxmlformats.org/officeDocument/2006/relationships/image" Target="../media/image52.png"/><Relationship Id="rId11"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7.tiff"/><Relationship Id="rId5" Type="http://schemas.openxmlformats.org/officeDocument/2006/relationships/image" Target="../media/image48.png"/><Relationship Id="rId6" Type="http://schemas.microsoft.com/office/2007/relationships/hdphoto" Target="../media/hdphoto2.wdp"/><Relationship Id="rId7" Type="http://schemas.openxmlformats.org/officeDocument/2006/relationships/image" Target="../media/image49.tiff"/><Relationship Id="rId8" Type="http://schemas.openxmlformats.org/officeDocument/2006/relationships/image" Target="../media/image50.tiff"/><Relationship Id="rId9" Type="http://schemas.openxmlformats.org/officeDocument/2006/relationships/image" Target="../media/image51.tiff"/><Relationship Id="rId10" Type="http://schemas.openxmlformats.org/officeDocument/2006/relationships/image" Target="../media/image52.png"/><Relationship Id="rId11"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7.tiff"/><Relationship Id="rId5" Type="http://schemas.openxmlformats.org/officeDocument/2006/relationships/image" Target="../media/image48.png"/><Relationship Id="rId6" Type="http://schemas.microsoft.com/office/2007/relationships/hdphoto" Target="../media/hdphoto2.wdp"/><Relationship Id="rId7" Type="http://schemas.openxmlformats.org/officeDocument/2006/relationships/image" Target="../media/image49.tiff"/><Relationship Id="rId8" Type="http://schemas.openxmlformats.org/officeDocument/2006/relationships/image" Target="../media/image50.tiff"/><Relationship Id="rId9" Type="http://schemas.openxmlformats.org/officeDocument/2006/relationships/image" Target="../media/image51.tiff"/><Relationship Id="rId10" Type="http://schemas.openxmlformats.org/officeDocument/2006/relationships/image" Target="../media/image52.png"/><Relationship Id="rId11"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7.tiff"/><Relationship Id="rId5" Type="http://schemas.openxmlformats.org/officeDocument/2006/relationships/image" Target="../media/image48.png"/><Relationship Id="rId6" Type="http://schemas.microsoft.com/office/2007/relationships/hdphoto" Target="../media/hdphoto2.wdp"/><Relationship Id="rId7" Type="http://schemas.openxmlformats.org/officeDocument/2006/relationships/image" Target="../media/image49.tiff"/><Relationship Id="rId8" Type="http://schemas.openxmlformats.org/officeDocument/2006/relationships/image" Target="../media/image50.tiff"/><Relationship Id="rId9" Type="http://schemas.openxmlformats.org/officeDocument/2006/relationships/image" Target="../media/image51.tiff"/><Relationship Id="rId10" Type="http://schemas.openxmlformats.org/officeDocument/2006/relationships/image" Target="../media/image52.png"/><Relationship Id="rId11"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7.tiff"/><Relationship Id="rId5" Type="http://schemas.openxmlformats.org/officeDocument/2006/relationships/image" Target="../media/image48.png"/><Relationship Id="rId6" Type="http://schemas.microsoft.com/office/2007/relationships/hdphoto" Target="../media/hdphoto2.wdp"/><Relationship Id="rId7" Type="http://schemas.openxmlformats.org/officeDocument/2006/relationships/image" Target="../media/image49.tiff"/><Relationship Id="rId8" Type="http://schemas.openxmlformats.org/officeDocument/2006/relationships/image" Target="../media/image50.tiff"/><Relationship Id="rId9" Type="http://schemas.openxmlformats.org/officeDocument/2006/relationships/image" Target="../media/image51.tiff"/><Relationship Id="rId10" Type="http://schemas.openxmlformats.org/officeDocument/2006/relationships/image" Target="../media/image52.png"/><Relationship Id="rId11"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7.tiff"/><Relationship Id="rId5" Type="http://schemas.openxmlformats.org/officeDocument/2006/relationships/image" Target="../media/image48.png"/><Relationship Id="rId6" Type="http://schemas.microsoft.com/office/2007/relationships/hdphoto" Target="../media/hdphoto2.wdp"/><Relationship Id="rId7" Type="http://schemas.openxmlformats.org/officeDocument/2006/relationships/image" Target="../media/image49.tiff"/><Relationship Id="rId8" Type="http://schemas.openxmlformats.org/officeDocument/2006/relationships/image" Target="../media/image50.tiff"/><Relationship Id="rId9" Type="http://schemas.openxmlformats.org/officeDocument/2006/relationships/image" Target="../media/image51.tiff"/><Relationship Id="rId10" Type="http://schemas.openxmlformats.org/officeDocument/2006/relationships/image" Target="../media/image52.png"/><Relationship Id="rId11"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image" Target="../media/image51.tiff"/><Relationship Id="rId12" Type="http://schemas.openxmlformats.org/officeDocument/2006/relationships/image" Target="../media/image52.png"/><Relationship Id="rId13"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6.gif"/><Relationship Id="rId4" Type="http://schemas.openxmlformats.org/officeDocument/2006/relationships/image" Target="../media/image47.tiff"/><Relationship Id="rId5" Type="http://schemas.openxmlformats.org/officeDocument/2006/relationships/image" Target="../media/image48.png"/><Relationship Id="rId6" Type="http://schemas.microsoft.com/office/2007/relationships/hdphoto" Target="../media/hdphoto2.wdp"/><Relationship Id="rId7" Type="http://schemas.openxmlformats.org/officeDocument/2006/relationships/image" Target="../media/image53.jpeg"/><Relationship Id="rId8" Type="http://schemas.microsoft.com/office/2007/relationships/hdphoto" Target="../media/hdphoto4.wdp"/><Relationship Id="rId9" Type="http://schemas.openxmlformats.org/officeDocument/2006/relationships/image" Target="../media/image49.tiff"/><Relationship Id="rId10" Type="http://schemas.openxmlformats.org/officeDocument/2006/relationships/image" Target="../media/image50.tiff"/></Relationships>
</file>

<file path=ppt/slides/_rels/slide29.xml.rels><?xml version="1.0" encoding="UTF-8" standalone="yes"?>
<Relationships xmlns="http://schemas.openxmlformats.org/package/2006/relationships"><Relationship Id="rId11" Type="http://schemas.openxmlformats.org/officeDocument/2006/relationships/image" Target="../media/image51.tiff"/><Relationship Id="rId12" Type="http://schemas.openxmlformats.org/officeDocument/2006/relationships/image" Target="../media/image52.png"/><Relationship Id="rId13"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46.gif"/><Relationship Id="rId4" Type="http://schemas.openxmlformats.org/officeDocument/2006/relationships/image" Target="../media/image47.tiff"/><Relationship Id="rId5" Type="http://schemas.openxmlformats.org/officeDocument/2006/relationships/image" Target="../media/image48.png"/><Relationship Id="rId6" Type="http://schemas.microsoft.com/office/2007/relationships/hdphoto" Target="../media/hdphoto2.wdp"/><Relationship Id="rId7" Type="http://schemas.openxmlformats.org/officeDocument/2006/relationships/image" Target="../media/image53.jpeg"/><Relationship Id="rId8" Type="http://schemas.microsoft.com/office/2007/relationships/hdphoto" Target="../media/hdphoto5.wdp"/><Relationship Id="rId9" Type="http://schemas.openxmlformats.org/officeDocument/2006/relationships/image" Target="../media/image49.tiff"/><Relationship Id="rId10" Type="http://schemas.openxmlformats.org/officeDocument/2006/relationships/image" Target="../media/image5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imss.caltech.edu/content/caltech-guest-wireless-network"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5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jpeg"/><Relationship Id="rId13"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eg"/><Relationship Id="rId4" Type="http://schemas.openxmlformats.org/officeDocument/2006/relationships/image" Target="../media/image12.gif"/><Relationship Id="rId5" Type="http://schemas.openxmlformats.org/officeDocument/2006/relationships/image" Target="../media/image13.jpeg"/><Relationship Id="rId6" Type="http://schemas.openxmlformats.org/officeDocument/2006/relationships/image" Target="../media/image14.jp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jpeg"/><Relationship Id="rId10"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2.gif"/><Relationship Id="rId5"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tiff"/><Relationship Id="rId5"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tiff"/><Relationship Id="rId5" Type="http://schemas.openxmlformats.org/officeDocument/2006/relationships/image" Target="../media/image29.tiff"/><Relationship Id="rId6"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600200"/>
          </a:xfrm>
        </p:spPr>
        <p:txBody>
          <a:bodyPr/>
          <a:lstStyle/>
          <a:p>
            <a:r>
              <a:rPr lang="en-US" sz="4000" dirty="0" smtClean="0"/>
              <a:t>Today is 3.14.16:</a:t>
            </a:r>
            <a:br>
              <a:rPr lang="en-US" sz="4000" dirty="0" smtClean="0"/>
            </a:br>
            <a:r>
              <a:rPr lang="en-US" sz="4000" dirty="0" smtClean="0"/>
              <a:t>the most accurate National Pi Day ever</a:t>
            </a:r>
            <a:endParaRPr lang="en-US" sz="4000" dirty="0"/>
          </a:p>
        </p:txBody>
      </p:sp>
      <p:pic>
        <p:nvPicPr>
          <p:cNvPr id="4" name="Picture 3" descr="oxDNA_smile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300867"/>
            <a:ext cx="3415323" cy="3505200"/>
          </a:xfrm>
          <a:prstGeom prst="rect">
            <a:avLst/>
          </a:prstGeom>
        </p:spPr>
      </p:pic>
      <p:pic>
        <p:nvPicPr>
          <p:cNvPr id="5" name="Picture 4" descr="smiley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1" y="1752600"/>
            <a:ext cx="5943599" cy="4282068"/>
          </a:xfrm>
          <a:prstGeom prst="rect">
            <a:avLst/>
          </a:prstGeom>
        </p:spPr>
      </p:pic>
      <p:sp>
        <p:nvSpPr>
          <p:cNvPr id="6" name="Rectangle 5"/>
          <p:cNvSpPr/>
          <p:nvPr/>
        </p:nvSpPr>
        <p:spPr bwMode="auto">
          <a:xfrm>
            <a:off x="76200" y="2743200"/>
            <a:ext cx="381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TextBox 6"/>
          <p:cNvSpPr txBox="1"/>
          <p:nvPr/>
        </p:nvSpPr>
        <p:spPr>
          <a:xfrm>
            <a:off x="304800" y="6346195"/>
            <a:ext cx="2787742" cy="261610"/>
          </a:xfrm>
          <a:prstGeom prst="rect">
            <a:avLst/>
          </a:prstGeom>
          <a:noFill/>
        </p:spPr>
        <p:txBody>
          <a:bodyPr wrap="none" rtlCol="0">
            <a:spAutoFit/>
          </a:bodyPr>
          <a:lstStyle/>
          <a:p>
            <a:r>
              <a:rPr lang="en-US" sz="1100" dirty="0" err="1" smtClean="0"/>
              <a:t>Doye</a:t>
            </a:r>
            <a:r>
              <a:rPr lang="en-US" sz="1100" dirty="0" smtClean="0"/>
              <a:t> et al, </a:t>
            </a:r>
            <a:r>
              <a:rPr lang="en-US" sz="1100" i="1" dirty="0" err="1" smtClean="0"/>
              <a:t>Phys</a:t>
            </a:r>
            <a:r>
              <a:rPr lang="en-US" sz="1100" i="1" dirty="0" smtClean="0"/>
              <a:t> </a:t>
            </a:r>
            <a:r>
              <a:rPr lang="en-US" sz="1100" i="1" dirty="0" err="1" smtClean="0"/>
              <a:t>Chem</a:t>
            </a:r>
            <a:r>
              <a:rPr lang="en-US" sz="1100" i="1" dirty="0" smtClean="0"/>
              <a:t> </a:t>
            </a:r>
            <a:r>
              <a:rPr lang="en-US" sz="1100" i="1" dirty="0" err="1" smtClean="0"/>
              <a:t>Chem</a:t>
            </a:r>
            <a:r>
              <a:rPr lang="en-US" sz="1100" i="1" dirty="0" smtClean="0"/>
              <a:t> </a:t>
            </a:r>
            <a:r>
              <a:rPr lang="en-US" sz="1100" i="1" dirty="0" err="1" smtClean="0"/>
              <a:t>Phys</a:t>
            </a:r>
            <a:r>
              <a:rPr lang="en-US" sz="1100" dirty="0" smtClean="0"/>
              <a:t>, 2013</a:t>
            </a:r>
            <a:endParaRPr lang="en-US" sz="1100" dirty="0"/>
          </a:p>
        </p:txBody>
      </p:sp>
      <p:sp>
        <p:nvSpPr>
          <p:cNvPr id="8" name="TextBox 7"/>
          <p:cNvSpPr txBox="1"/>
          <p:nvPr/>
        </p:nvSpPr>
        <p:spPr>
          <a:xfrm>
            <a:off x="23314" y="5943600"/>
            <a:ext cx="3220647" cy="261610"/>
          </a:xfrm>
          <a:prstGeom prst="rect">
            <a:avLst/>
          </a:prstGeom>
          <a:noFill/>
        </p:spPr>
        <p:txBody>
          <a:bodyPr wrap="none" rtlCol="0">
            <a:spAutoFit/>
          </a:bodyPr>
          <a:lstStyle/>
          <a:p>
            <a:r>
              <a:rPr lang="en-US" sz="1100" dirty="0" smtClean="0"/>
              <a:t>|---</a:t>
            </a:r>
            <a:r>
              <a:rPr lang="en-US" sz="1100" dirty="0" smtClean="0"/>
              <a:t>-                           </a:t>
            </a:r>
            <a:r>
              <a:rPr lang="en-US" sz="1100" dirty="0"/>
              <a:t>1</a:t>
            </a:r>
            <a:r>
              <a:rPr lang="en-US" sz="1100" dirty="0" smtClean="0"/>
              <a:t>00 </a:t>
            </a:r>
            <a:r>
              <a:rPr lang="en-US" sz="1100" dirty="0" smtClean="0"/>
              <a:t>nm    </a:t>
            </a:r>
            <a:r>
              <a:rPr lang="en-US" sz="1100" dirty="0" smtClean="0"/>
              <a:t>                       </a:t>
            </a:r>
            <a:r>
              <a:rPr lang="en-US" sz="1100" dirty="0" smtClean="0"/>
              <a:t>----|  </a:t>
            </a:r>
            <a:endParaRPr lang="en-US" sz="1100" dirty="0"/>
          </a:p>
        </p:txBody>
      </p:sp>
      <p:sp>
        <p:nvSpPr>
          <p:cNvPr id="9" name="TextBox 8"/>
          <p:cNvSpPr txBox="1"/>
          <p:nvPr/>
        </p:nvSpPr>
        <p:spPr>
          <a:xfrm>
            <a:off x="5507262" y="6346195"/>
            <a:ext cx="2474343" cy="261610"/>
          </a:xfrm>
          <a:prstGeom prst="rect">
            <a:avLst/>
          </a:prstGeom>
          <a:noFill/>
        </p:spPr>
        <p:txBody>
          <a:bodyPr wrap="none" rtlCol="0">
            <a:spAutoFit/>
          </a:bodyPr>
          <a:lstStyle/>
          <a:p>
            <a:r>
              <a:rPr lang="en-US" sz="1100" dirty="0" smtClean="0"/>
              <a:t>Rothemund</a:t>
            </a:r>
            <a:r>
              <a:rPr lang="en-US" sz="1100" dirty="0" smtClean="0"/>
              <a:t>, </a:t>
            </a:r>
            <a:r>
              <a:rPr lang="en-US" sz="1100" i="1" dirty="0" smtClean="0"/>
              <a:t>Nature</a:t>
            </a:r>
            <a:r>
              <a:rPr lang="en-US" sz="1100" dirty="0" smtClean="0"/>
              <a:t>, March 16, 2006</a:t>
            </a:r>
            <a:endParaRPr lang="en-US" sz="1100" dirty="0"/>
          </a:p>
        </p:txBody>
      </p:sp>
      <p:grpSp>
        <p:nvGrpSpPr>
          <p:cNvPr id="15" name="Group 14"/>
          <p:cNvGrpSpPr/>
          <p:nvPr/>
        </p:nvGrpSpPr>
        <p:grpSpPr>
          <a:xfrm>
            <a:off x="76200" y="2578100"/>
            <a:ext cx="3124200" cy="3193231"/>
            <a:chOff x="76200" y="2578100"/>
            <a:chExt cx="3124200" cy="3193231"/>
          </a:xfrm>
        </p:grpSpPr>
        <p:sp>
          <p:nvSpPr>
            <p:cNvPr id="10" name="Oval 9"/>
            <p:cNvSpPr/>
            <p:nvPr/>
          </p:nvSpPr>
          <p:spPr bwMode="auto">
            <a:xfrm>
              <a:off x="76200" y="2578100"/>
              <a:ext cx="3124200" cy="2971800"/>
            </a:xfrm>
            <a:prstGeom prst="ellipse">
              <a:avLst/>
            </a:prstGeom>
            <a:noFill/>
            <a:ln w="28575" cap="flat" cmpd="sng" algn="ctr">
              <a:solidFill>
                <a:srgbClr val="9D3E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extBox 10"/>
            <p:cNvSpPr txBox="1"/>
            <p:nvPr/>
          </p:nvSpPr>
          <p:spPr>
            <a:xfrm rot="18550142">
              <a:off x="2253612" y="4871941"/>
              <a:ext cx="1429448" cy="369332"/>
            </a:xfrm>
            <a:prstGeom prst="rect">
              <a:avLst/>
            </a:prstGeom>
            <a:noFill/>
          </p:spPr>
          <p:txBody>
            <a:bodyPr wrap="none" rtlCol="0">
              <a:spAutoFit/>
            </a:bodyPr>
            <a:lstStyle/>
            <a:p>
              <a:r>
                <a:rPr lang="en-US" sz="1800" b="1" dirty="0" smtClean="0">
                  <a:solidFill>
                    <a:srgbClr val="8E0B2F"/>
                  </a:solidFill>
                </a:rPr>
                <a:t>314.159 nm</a:t>
              </a:r>
              <a:endParaRPr lang="en-US" sz="1800" b="1" dirty="0">
                <a:solidFill>
                  <a:srgbClr val="8E0B2F"/>
                </a:solidFill>
              </a:endParaRPr>
            </a:p>
          </p:txBody>
        </p:sp>
      </p:grpSp>
    </p:spTree>
    <p:extLst>
      <p:ext uri="{BB962C8B-B14F-4D97-AF65-F5344CB8AC3E}">
        <p14:creationId xmlns:p14="http://schemas.microsoft.com/office/powerpoint/2010/main" val="2449410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0" y="152400"/>
            <a:ext cx="9144000" cy="1143000"/>
          </a:xfrm>
        </p:spPr>
        <p:txBody>
          <a:bodyPr/>
          <a:lstStyle/>
          <a:p>
            <a:r>
              <a:rPr lang="en-US">
                <a:solidFill>
                  <a:schemeClr val="tx1"/>
                </a:solidFill>
              </a:rPr>
              <a:t>Scaffolded DNA origami</a:t>
            </a:r>
          </a:p>
        </p:txBody>
      </p:sp>
      <p:pic>
        <p:nvPicPr>
          <p:cNvPr id="920669" name="Picture 93" descr="Origami_abstr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3000"/>
            <a:ext cx="7772400" cy="525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277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ctrTitle" idx="4294967295"/>
          </p:nvPr>
        </p:nvSpPr>
        <p:spPr>
          <a:xfrm>
            <a:off x="152400" y="228600"/>
            <a:ext cx="8610600" cy="1143000"/>
          </a:xfrm>
        </p:spPr>
        <p:txBody>
          <a:bodyPr/>
          <a:lstStyle/>
          <a:p>
            <a:pPr eaLnBrk="1" hangingPunct="1"/>
            <a:r>
              <a:rPr lang="en-US" altLang="zh-CN" sz="3600" dirty="0" smtClean="0">
                <a:latin typeface="Arial" charset="0"/>
                <a:ea typeface="ＭＳ Ｐゴシック" charset="0"/>
                <a:cs typeface="ＭＳ Ｐゴシック" charset="0"/>
              </a:rPr>
              <a:t>The path to </a:t>
            </a:r>
            <a:r>
              <a:rPr lang="en-US" altLang="zh-CN" sz="3600" dirty="0" err="1" smtClean="0">
                <a:latin typeface="Arial" charset="0"/>
                <a:ea typeface="ＭＳ Ｐゴシック" charset="0"/>
                <a:cs typeface="ＭＳ Ｐゴシック" charset="0"/>
              </a:rPr>
              <a:t>scaffolded</a:t>
            </a:r>
            <a:r>
              <a:rPr lang="en-US" altLang="zh-CN" sz="3600" dirty="0" smtClean="0">
                <a:latin typeface="Arial" charset="0"/>
                <a:ea typeface="ＭＳ Ｐゴシック" charset="0"/>
                <a:cs typeface="ＭＳ Ｐゴシック" charset="0"/>
              </a:rPr>
              <a:t> </a:t>
            </a:r>
            <a:r>
              <a:rPr lang="en-US" altLang="zh-CN" sz="3600" dirty="0">
                <a:latin typeface="Arial" charset="0"/>
                <a:ea typeface="ＭＳ Ｐゴシック" charset="0"/>
                <a:cs typeface="ＭＳ Ｐゴシック" charset="0"/>
              </a:rPr>
              <a:t>DNA origami</a:t>
            </a:r>
            <a:endParaRPr lang="en-US" altLang="zh-CN" dirty="0">
              <a:latin typeface="Arial" charset="0"/>
              <a:ea typeface="ＭＳ Ｐゴシック" charset="0"/>
              <a:cs typeface="ＭＳ Ｐゴシック" charset="0"/>
            </a:endParaRPr>
          </a:p>
        </p:txBody>
      </p:sp>
      <p:grpSp>
        <p:nvGrpSpPr>
          <p:cNvPr id="22" name="Group 21"/>
          <p:cNvGrpSpPr/>
          <p:nvPr/>
        </p:nvGrpSpPr>
        <p:grpSpPr>
          <a:xfrm>
            <a:off x="4371975" y="1219200"/>
            <a:ext cx="4695825" cy="5486400"/>
            <a:chOff x="4371975" y="1219200"/>
            <a:chExt cx="4695825" cy="5486400"/>
          </a:xfrm>
        </p:grpSpPr>
        <p:pic>
          <p:nvPicPr>
            <p:cNvPr id="46082" name="Picture 3" descr="Origami_fol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1219200"/>
              <a:ext cx="46958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7"/>
            <p:cNvSpPr txBox="1">
              <a:spLocks noChangeArrowheads="1"/>
            </p:cNvSpPr>
            <p:nvPr/>
          </p:nvSpPr>
          <p:spPr bwMode="auto">
            <a:xfrm>
              <a:off x="4984750" y="6248400"/>
              <a:ext cx="360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dirty="0"/>
                <a:t>Rothemund, </a:t>
              </a:r>
              <a:r>
                <a:rPr lang="en-US" altLang="zh-CN" i="1" dirty="0"/>
                <a:t>Nature</a:t>
              </a:r>
              <a:r>
                <a:rPr lang="en-US" altLang="zh-CN" dirty="0"/>
                <a:t> 2006</a:t>
              </a:r>
            </a:p>
          </p:txBody>
        </p:sp>
      </p:grpSp>
      <p:grpSp>
        <p:nvGrpSpPr>
          <p:cNvPr id="7" name="Group 6"/>
          <p:cNvGrpSpPr/>
          <p:nvPr/>
        </p:nvGrpSpPr>
        <p:grpSpPr>
          <a:xfrm>
            <a:off x="61186" y="6049962"/>
            <a:ext cx="4053614" cy="731838"/>
            <a:chOff x="61186" y="4297362"/>
            <a:chExt cx="4053614" cy="731838"/>
          </a:xfrm>
        </p:grpSpPr>
        <p:pic>
          <p:nvPicPr>
            <p:cNvPr id="46086" name="Picture 8" descr="multicrossover.tiff"/>
            <p:cNvPicPr>
              <a:picLocks noChangeAspect="1"/>
            </p:cNvPicPr>
            <p:nvPr/>
          </p:nvPicPr>
          <p:blipFill>
            <a:blip r:embed="rId4">
              <a:extLst>
                <a:ext uri="{28A0092B-C50C-407E-A947-70E740481C1C}">
                  <a14:useLocalDpi xmlns:a14="http://schemas.microsoft.com/office/drawing/2010/main" val="0"/>
                </a:ext>
              </a:extLst>
            </a:blip>
            <a:srcRect l="53777" t="15375" b="16655"/>
            <a:stretch>
              <a:fillRect/>
            </a:stretch>
          </p:blipFill>
          <p:spPr bwMode="auto">
            <a:xfrm>
              <a:off x="3048000" y="4297362"/>
              <a:ext cx="1066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1186" y="4461430"/>
              <a:ext cx="2263398" cy="369332"/>
            </a:xfrm>
            <a:prstGeom prst="rect">
              <a:avLst/>
            </a:prstGeom>
            <a:noFill/>
          </p:spPr>
          <p:txBody>
            <a:bodyPr wrap="none" rtlCol="0">
              <a:spAutoFit/>
            </a:bodyPr>
            <a:lstStyle/>
            <a:p>
              <a:r>
                <a:rPr lang="en-US" sz="1800" dirty="0" err="1" smtClean="0"/>
                <a:t>Ke</a:t>
              </a:r>
              <a:r>
                <a:rPr lang="en-US" sz="1800" dirty="0" smtClean="0"/>
                <a:t> et al, </a:t>
              </a:r>
              <a:r>
                <a:rPr lang="en-US" sz="1800" i="1" dirty="0" smtClean="0"/>
                <a:t>JACS</a:t>
              </a:r>
              <a:r>
                <a:rPr lang="en-US" sz="1800" dirty="0" smtClean="0"/>
                <a:t> 2006</a:t>
              </a:r>
              <a:endParaRPr lang="en-US" sz="1800" dirty="0"/>
            </a:p>
          </p:txBody>
        </p:sp>
      </p:grpSp>
      <p:grpSp>
        <p:nvGrpSpPr>
          <p:cNvPr id="8" name="Group 7"/>
          <p:cNvGrpSpPr/>
          <p:nvPr/>
        </p:nvGrpSpPr>
        <p:grpSpPr>
          <a:xfrm>
            <a:off x="61186" y="3109912"/>
            <a:ext cx="4053614" cy="1233488"/>
            <a:chOff x="61186" y="2667000"/>
            <a:chExt cx="4053614" cy="1233488"/>
          </a:xfrm>
        </p:grpSpPr>
        <p:pic>
          <p:nvPicPr>
            <p:cNvPr id="46085" name="Picture 7" descr="4x4.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667000"/>
              <a:ext cx="11430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1186" y="3032125"/>
              <a:ext cx="2605814" cy="369332"/>
            </a:xfrm>
            <a:prstGeom prst="rect">
              <a:avLst/>
            </a:prstGeom>
            <a:noFill/>
          </p:spPr>
          <p:txBody>
            <a:bodyPr wrap="none" rtlCol="0">
              <a:spAutoFit/>
            </a:bodyPr>
            <a:lstStyle/>
            <a:p>
              <a:r>
                <a:rPr lang="en-US" sz="1800" dirty="0" smtClean="0"/>
                <a:t>Yan et al, </a:t>
              </a:r>
              <a:r>
                <a:rPr lang="en-US" sz="1800" i="1" dirty="0" smtClean="0"/>
                <a:t>Science</a:t>
              </a:r>
              <a:r>
                <a:rPr lang="en-US" sz="1800" dirty="0" smtClean="0"/>
                <a:t> 2003</a:t>
              </a:r>
              <a:endParaRPr lang="en-US" sz="1800" dirty="0"/>
            </a:p>
          </p:txBody>
        </p:sp>
      </p:grpSp>
      <p:grpSp>
        <p:nvGrpSpPr>
          <p:cNvPr id="11" name="Group 10"/>
          <p:cNvGrpSpPr/>
          <p:nvPr/>
        </p:nvGrpSpPr>
        <p:grpSpPr>
          <a:xfrm>
            <a:off x="61186" y="2678668"/>
            <a:ext cx="3819131" cy="369332"/>
            <a:chOff x="61186" y="2175430"/>
            <a:chExt cx="3819131" cy="369332"/>
          </a:xfrm>
        </p:grpSpPr>
        <p:pic>
          <p:nvPicPr>
            <p:cNvPr id="46083" name="Picture 5"/>
            <p:cNvPicPr>
              <a:picLocks noChangeAspect="1" noChangeArrowheads="1"/>
            </p:cNvPicPr>
            <p:nvPr/>
          </p:nvPicPr>
          <p:blipFill>
            <a:blip r:embed="rId6">
              <a:extLst>
                <a:ext uri="{28A0092B-C50C-407E-A947-70E740481C1C}">
                  <a14:useLocalDpi xmlns:a14="http://schemas.microsoft.com/office/drawing/2010/main" val="0"/>
                </a:ext>
              </a:extLst>
            </a:blip>
            <a:srcRect t="19646" r="10811" b="53867"/>
            <a:stretch>
              <a:fillRect/>
            </a:stretch>
          </p:blipFill>
          <p:spPr bwMode="auto">
            <a:xfrm>
              <a:off x="3186363" y="2270886"/>
              <a:ext cx="693954" cy="21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1186" y="2175430"/>
              <a:ext cx="2981593" cy="369332"/>
            </a:xfrm>
            <a:prstGeom prst="rect">
              <a:avLst/>
            </a:prstGeom>
            <a:noFill/>
          </p:spPr>
          <p:txBody>
            <a:bodyPr wrap="none" rtlCol="0">
              <a:spAutoFit/>
            </a:bodyPr>
            <a:lstStyle/>
            <a:p>
              <a:r>
                <a:rPr lang="en-US" sz="1800" dirty="0" smtClean="0"/>
                <a:t>Fu et al, </a:t>
              </a:r>
              <a:r>
                <a:rPr lang="en-US" sz="1800" i="1" dirty="0" smtClean="0"/>
                <a:t>Biochemistry</a:t>
              </a:r>
              <a:r>
                <a:rPr lang="en-US" sz="1800" dirty="0" smtClean="0"/>
                <a:t> 1993</a:t>
              </a:r>
              <a:endParaRPr lang="en-US" sz="1800" dirty="0"/>
            </a:p>
          </p:txBody>
        </p:sp>
      </p:grpSp>
      <p:grpSp>
        <p:nvGrpSpPr>
          <p:cNvPr id="13" name="Group 12"/>
          <p:cNvGrpSpPr/>
          <p:nvPr/>
        </p:nvGrpSpPr>
        <p:grpSpPr>
          <a:xfrm>
            <a:off x="66407" y="2115646"/>
            <a:ext cx="3743593" cy="398954"/>
            <a:chOff x="66407" y="1600200"/>
            <a:chExt cx="3743593" cy="398954"/>
          </a:xfrm>
        </p:grpSpPr>
        <p:pic>
          <p:nvPicPr>
            <p:cNvPr id="3" name="Picture 2" descr="4arm.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2297" y="1676399"/>
              <a:ext cx="357703" cy="322755"/>
            </a:xfrm>
            <a:prstGeom prst="rect">
              <a:avLst/>
            </a:prstGeom>
          </p:spPr>
        </p:pic>
        <p:sp>
          <p:nvSpPr>
            <p:cNvPr id="12" name="TextBox 11"/>
            <p:cNvSpPr txBox="1"/>
            <p:nvPr/>
          </p:nvSpPr>
          <p:spPr>
            <a:xfrm>
              <a:off x="66407" y="1600200"/>
              <a:ext cx="3226063" cy="369332"/>
            </a:xfrm>
            <a:prstGeom prst="rect">
              <a:avLst/>
            </a:prstGeom>
            <a:noFill/>
          </p:spPr>
          <p:txBody>
            <a:bodyPr wrap="none" rtlCol="0">
              <a:spAutoFit/>
            </a:bodyPr>
            <a:lstStyle/>
            <a:p>
              <a:r>
                <a:rPr lang="en-US" sz="1800" dirty="0" err="1" smtClean="0"/>
                <a:t>Kallenbach</a:t>
              </a:r>
              <a:r>
                <a:rPr lang="en-US" sz="1800" dirty="0" smtClean="0"/>
                <a:t> et al, </a:t>
              </a:r>
              <a:r>
                <a:rPr lang="en-US" sz="1800" i="1" dirty="0" smtClean="0"/>
                <a:t>Nature</a:t>
              </a:r>
              <a:r>
                <a:rPr lang="en-US" sz="1800" dirty="0" smtClean="0"/>
                <a:t> 1983</a:t>
              </a:r>
              <a:endParaRPr lang="en-US" sz="1800" dirty="0"/>
            </a:p>
          </p:txBody>
        </p:sp>
      </p:grpSp>
      <p:grpSp>
        <p:nvGrpSpPr>
          <p:cNvPr id="15" name="Group 14"/>
          <p:cNvGrpSpPr/>
          <p:nvPr/>
        </p:nvGrpSpPr>
        <p:grpSpPr>
          <a:xfrm>
            <a:off x="72523" y="4051299"/>
            <a:ext cx="4109209" cy="977901"/>
            <a:chOff x="72523" y="3886200"/>
            <a:chExt cx="4109209" cy="977901"/>
          </a:xfrm>
        </p:grpSpPr>
        <p:pic>
          <p:nvPicPr>
            <p:cNvPr id="4" name="Picture 3" descr="scaffold.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00" y="4267200"/>
              <a:ext cx="3191132" cy="596901"/>
            </a:xfrm>
            <a:prstGeom prst="rect">
              <a:avLst/>
            </a:prstGeom>
          </p:spPr>
        </p:pic>
        <p:sp>
          <p:nvSpPr>
            <p:cNvPr id="14" name="TextBox 13"/>
            <p:cNvSpPr txBox="1"/>
            <p:nvPr/>
          </p:nvSpPr>
          <p:spPr>
            <a:xfrm>
              <a:off x="72523" y="3886200"/>
              <a:ext cx="2413191" cy="369332"/>
            </a:xfrm>
            <a:prstGeom prst="rect">
              <a:avLst/>
            </a:prstGeom>
            <a:noFill/>
          </p:spPr>
          <p:txBody>
            <a:bodyPr wrap="none" rtlCol="0">
              <a:spAutoFit/>
            </a:bodyPr>
            <a:lstStyle/>
            <a:p>
              <a:r>
                <a:rPr lang="en-US" sz="1800" dirty="0" smtClean="0"/>
                <a:t>Yan et al, </a:t>
              </a:r>
              <a:r>
                <a:rPr lang="en-US" sz="1800" i="1" dirty="0" smtClean="0"/>
                <a:t>PNAS </a:t>
              </a:r>
              <a:r>
                <a:rPr lang="en-US" sz="1800" dirty="0" smtClean="0"/>
                <a:t>2003</a:t>
              </a:r>
              <a:endParaRPr lang="en-US" sz="1800" dirty="0"/>
            </a:p>
          </p:txBody>
        </p:sp>
      </p:grpSp>
      <p:grpSp>
        <p:nvGrpSpPr>
          <p:cNvPr id="6" name="Group 5"/>
          <p:cNvGrpSpPr/>
          <p:nvPr/>
        </p:nvGrpSpPr>
        <p:grpSpPr>
          <a:xfrm>
            <a:off x="63500" y="5029200"/>
            <a:ext cx="3975100" cy="914400"/>
            <a:chOff x="63500" y="5181600"/>
            <a:chExt cx="3975100" cy="914400"/>
          </a:xfrm>
        </p:grpSpPr>
        <p:pic>
          <p:nvPicPr>
            <p:cNvPr id="5" name="Picture 4" descr="octahedron.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4538" y="5181600"/>
              <a:ext cx="844062" cy="914400"/>
            </a:xfrm>
            <a:prstGeom prst="rect">
              <a:avLst/>
            </a:prstGeom>
          </p:spPr>
        </p:pic>
        <p:sp>
          <p:nvSpPr>
            <p:cNvPr id="16" name="Rectangle 15"/>
            <p:cNvSpPr/>
            <p:nvPr/>
          </p:nvSpPr>
          <p:spPr bwMode="auto">
            <a:xfrm>
              <a:off x="3200400" y="5181600"/>
              <a:ext cx="1524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TextBox 18"/>
            <p:cNvSpPr txBox="1"/>
            <p:nvPr/>
          </p:nvSpPr>
          <p:spPr>
            <a:xfrm>
              <a:off x="63500" y="5410200"/>
              <a:ext cx="2545852" cy="369332"/>
            </a:xfrm>
            <a:prstGeom prst="rect">
              <a:avLst/>
            </a:prstGeom>
            <a:noFill/>
          </p:spPr>
          <p:txBody>
            <a:bodyPr wrap="none" rtlCol="0">
              <a:spAutoFit/>
            </a:bodyPr>
            <a:lstStyle/>
            <a:p>
              <a:r>
                <a:rPr lang="en-US" sz="1800" dirty="0" smtClean="0"/>
                <a:t>Shih et al, </a:t>
              </a:r>
              <a:r>
                <a:rPr lang="en-US" sz="1800" i="1" dirty="0" smtClean="0"/>
                <a:t>Nature </a:t>
              </a:r>
              <a:r>
                <a:rPr lang="en-US" sz="1800" dirty="0" smtClean="0"/>
                <a:t>2004</a:t>
              </a:r>
              <a:endParaRPr lang="en-US" sz="1800" dirty="0"/>
            </a:p>
          </p:txBody>
        </p:sp>
      </p:grpSp>
      <p:grpSp>
        <p:nvGrpSpPr>
          <p:cNvPr id="21" name="Group 20"/>
          <p:cNvGrpSpPr/>
          <p:nvPr/>
        </p:nvGrpSpPr>
        <p:grpSpPr>
          <a:xfrm>
            <a:off x="63500" y="1066800"/>
            <a:ext cx="4029164" cy="990600"/>
            <a:chOff x="63500" y="1066800"/>
            <a:chExt cx="4029164" cy="990600"/>
          </a:xfrm>
        </p:grpSpPr>
        <p:sp>
          <p:nvSpPr>
            <p:cNvPr id="26" name="TextBox 25"/>
            <p:cNvSpPr txBox="1"/>
            <p:nvPr/>
          </p:nvSpPr>
          <p:spPr>
            <a:xfrm>
              <a:off x="63500" y="1371600"/>
              <a:ext cx="3088894" cy="369332"/>
            </a:xfrm>
            <a:prstGeom prst="rect">
              <a:avLst/>
            </a:prstGeom>
            <a:noFill/>
          </p:spPr>
          <p:txBody>
            <a:bodyPr wrap="none" rtlCol="0">
              <a:spAutoFit/>
            </a:bodyPr>
            <a:lstStyle/>
            <a:p>
              <a:r>
                <a:rPr lang="en-US" sz="1800" dirty="0" err="1" smtClean="0"/>
                <a:t>Seeman</a:t>
              </a:r>
              <a:r>
                <a:rPr lang="en-US" sz="1800" dirty="0" smtClean="0"/>
                <a:t>, </a:t>
              </a:r>
              <a:r>
                <a:rPr lang="en-US" sz="1800" i="1" dirty="0" smtClean="0"/>
                <a:t>J. </a:t>
              </a:r>
              <a:r>
                <a:rPr lang="en-US" sz="1800" i="1" dirty="0" err="1" smtClean="0"/>
                <a:t>theor</a:t>
              </a:r>
              <a:r>
                <a:rPr lang="en-US" sz="1800" i="1" dirty="0" smtClean="0"/>
                <a:t>. Biol. </a:t>
              </a:r>
              <a:r>
                <a:rPr lang="en-US" sz="1800" dirty="0" smtClean="0"/>
                <a:t>1982</a:t>
              </a:r>
              <a:endParaRPr lang="en-US" sz="1800" dirty="0"/>
            </a:p>
          </p:txBody>
        </p:sp>
        <p:pic>
          <p:nvPicPr>
            <p:cNvPr id="20" name="Picture 19" descr="2012-09-25-escher-depth-extrac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4200" y="1066800"/>
              <a:ext cx="968464" cy="990600"/>
            </a:xfrm>
            <a:prstGeom prst="rect">
              <a:avLst/>
            </a:prstGeom>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Origami_unfol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6324600"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 Box 6"/>
          <p:cNvSpPr txBox="1">
            <a:spLocks noChangeArrowheads="1"/>
          </p:cNvSpPr>
          <p:nvPr/>
        </p:nvSpPr>
        <p:spPr bwMode="auto">
          <a:xfrm>
            <a:off x="4984750" y="6248400"/>
            <a:ext cx="360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a:t>Rothemund, </a:t>
            </a:r>
            <a:r>
              <a:rPr lang="en-US" altLang="zh-CN" i="1"/>
              <a:t>Nature</a:t>
            </a:r>
            <a:r>
              <a:rPr lang="en-US" altLang="zh-CN"/>
              <a:t> 2006</a:t>
            </a:r>
          </a:p>
        </p:txBody>
      </p:sp>
      <p:sp>
        <p:nvSpPr>
          <p:cNvPr id="48131" name="Rectangle 8"/>
          <p:cNvSpPr>
            <a:spLocks noGrp="1" noChangeArrowheads="1"/>
          </p:cNvSpPr>
          <p:nvPr>
            <p:ph type="ctrTitle" idx="4294967295"/>
          </p:nvPr>
        </p:nvSpPr>
        <p:spPr>
          <a:xfrm>
            <a:off x="152400" y="228600"/>
            <a:ext cx="8610600" cy="1143000"/>
          </a:xfrm>
          <a:noFill/>
        </p:spPr>
        <p:txBody>
          <a:bodyPr/>
          <a:lstStyle/>
          <a:p>
            <a:pPr eaLnBrk="1" hangingPunct="1"/>
            <a:r>
              <a:rPr lang="en-US" altLang="zh-CN" sz="3600" dirty="0" smtClean="0">
                <a:latin typeface="Arial" charset="0"/>
                <a:ea typeface="ＭＳ Ｐゴシック" charset="0"/>
                <a:cs typeface="ＭＳ Ｐゴシック" charset="0"/>
              </a:rPr>
              <a:t>Information in </a:t>
            </a:r>
            <a:r>
              <a:rPr lang="en-US" altLang="zh-CN" sz="3600" dirty="0" err="1" smtClean="0">
                <a:latin typeface="Arial" charset="0"/>
                <a:ea typeface="ＭＳ Ｐゴシック" charset="0"/>
                <a:cs typeface="ＭＳ Ｐゴシック" charset="0"/>
              </a:rPr>
              <a:t>s</a:t>
            </a:r>
            <a:r>
              <a:rPr lang="en-US" altLang="zh-CN" sz="3600" dirty="0" err="1" smtClean="0">
                <a:latin typeface="Arial" charset="0"/>
                <a:ea typeface="ＭＳ Ｐゴシック" charset="0"/>
                <a:cs typeface="ＭＳ Ｐゴシック" charset="0"/>
              </a:rPr>
              <a:t>caffolded</a:t>
            </a:r>
            <a:r>
              <a:rPr lang="en-US" altLang="zh-CN" sz="3600" dirty="0" smtClean="0">
                <a:latin typeface="Arial" charset="0"/>
                <a:ea typeface="ＭＳ Ｐゴシック" charset="0"/>
                <a:cs typeface="ＭＳ Ｐゴシック" charset="0"/>
              </a:rPr>
              <a:t> </a:t>
            </a:r>
            <a:r>
              <a:rPr lang="en-US" altLang="zh-CN" sz="3600" dirty="0">
                <a:latin typeface="Arial" charset="0"/>
                <a:ea typeface="ＭＳ Ｐゴシック" charset="0"/>
                <a:cs typeface="ＭＳ Ｐゴシック" charset="0"/>
              </a:rPr>
              <a:t>DNA origami</a:t>
            </a:r>
          </a:p>
        </p:txBody>
      </p:sp>
      <p:grpSp>
        <p:nvGrpSpPr>
          <p:cNvPr id="2" name="Group 5"/>
          <p:cNvGrpSpPr>
            <a:grpSpLocks/>
          </p:cNvGrpSpPr>
          <p:nvPr/>
        </p:nvGrpSpPr>
        <p:grpSpPr bwMode="auto">
          <a:xfrm>
            <a:off x="3881438" y="2247900"/>
            <a:ext cx="2684462" cy="1227138"/>
            <a:chOff x="2445" y="1416"/>
            <a:chExt cx="1691" cy="773"/>
          </a:xfrm>
        </p:grpSpPr>
        <p:sp>
          <p:nvSpPr>
            <p:cNvPr id="48140" name="Text Box 6"/>
            <p:cNvSpPr txBox="1">
              <a:spLocks noChangeArrowheads="1"/>
            </p:cNvSpPr>
            <p:nvPr/>
          </p:nvSpPr>
          <p:spPr bwMode="auto">
            <a:xfrm>
              <a:off x="2445" y="1965"/>
              <a:ext cx="1643" cy="224"/>
            </a:xfrm>
            <a:prstGeom prst="rect">
              <a:avLst/>
            </a:prstGeom>
            <a:solidFill>
              <a:schemeClr val="bg1"/>
            </a:solidFill>
            <a:ln w="19050">
              <a:solidFill>
                <a:srgbClr val="FF0000"/>
              </a:solidFill>
              <a:miter lim="800000"/>
              <a:headEnd/>
              <a:tailEnd/>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chemeClr val="hlink"/>
                  </a:solidFill>
                </a:rPr>
                <a:t>TAAGAAGC</a:t>
              </a:r>
              <a:r>
                <a:rPr lang="en-US" sz="1600">
                  <a:solidFill>
                    <a:srgbClr val="800080"/>
                  </a:solidFill>
                </a:rPr>
                <a:t>CCTAGGCAT</a:t>
              </a:r>
            </a:p>
          </p:txBody>
        </p:sp>
        <p:sp>
          <p:nvSpPr>
            <p:cNvPr id="48141" name="Oval 7"/>
            <p:cNvSpPr>
              <a:spLocks noChangeArrowheads="1"/>
            </p:cNvSpPr>
            <p:nvPr/>
          </p:nvSpPr>
          <p:spPr bwMode="auto">
            <a:xfrm>
              <a:off x="3992" y="1416"/>
              <a:ext cx="14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48142" name="AutoShape 8"/>
            <p:cNvCxnSpPr>
              <a:cxnSpLocks noChangeShapeType="1"/>
              <a:stCxn id="48141" idx="3"/>
              <a:endCxn id="48140" idx="0"/>
            </p:cNvCxnSpPr>
            <p:nvPr/>
          </p:nvCxnSpPr>
          <p:spPr bwMode="auto">
            <a:xfrm flipH="1">
              <a:off x="3267" y="1545"/>
              <a:ext cx="746" cy="414"/>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grpSp>
      <p:grpSp>
        <p:nvGrpSpPr>
          <p:cNvPr id="3" name="Group 9"/>
          <p:cNvGrpSpPr>
            <a:grpSpLocks/>
          </p:cNvGrpSpPr>
          <p:nvPr/>
        </p:nvGrpSpPr>
        <p:grpSpPr bwMode="auto">
          <a:xfrm>
            <a:off x="3352800" y="4191000"/>
            <a:ext cx="5308600" cy="2260600"/>
            <a:chOff x="2112" y="2640"/>
            <a:chExt cx="3344" cy="1424"/>
          </a:xfrm>
        </p:grpSpPr>
        <p:sp>
          <p:nvSpPr>
            <p:cNvPr id="48134" name="Text Box 10"/>
            <p:cNvSpPr txBox="1">
              <a:spLocks noChangeArrowheads="1"/>
            </p:cNvSpPr>
            <p:nvPr/>
          </p:nvSpPr>
          <p:spPr bwMode="auto">
            <a:xfrm>
              <a:off x="2112" y="3840"/>
              <a:ext cx="939" cy="224"/>
            </a:xfrm>
            <a:prstGeom prst="rect">
              <a:avLst/>
            </a:prstGeom>
            <a:solidFill>
              <a:schemeClr val="bg1"/>
            </a:solidFill>
            <a:ln w="19050">
              <a:solidFill>
                <a:srgbClr val="FF0000"/>
              </a:solidFill>
              <a:miter lim="800000"/>
              <a:headEnd/>
              <a:tailEnd/>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rgbClr val="800080"/>
                  </a:solidFill>
                </a:rPr>
                <a:t>ATGCCTAGG</a:t>
              </a:r>
            </a:p>
          </p:txBody>
        </p:sp>
        <p:sp>
          <p:nvSpPr>
            <p:cNvPr id="48135" name="Oval 11"/>
            <p:cNvSpPr>
              <a:spLocks noChangeArrowheads="1"/>
            </p:cNvSpPr>
            <p:nvPr/>
          </p:nvSpPr>
          <p:spPr bwMode="auto">
            <a:xfrm>
              <a:off x="3267" y="3584"/>
              <a:ext cx="14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48136" name="AutoShape 12"/>
            <p:cNvCxnSpPr>
              <a:cxnSpLocks noChangeShapeType="1"/>
              <a:stCxn id="48135" idx="3"/>
              <a:endCxn id="48134" idx="0"/>
            </p:cNvCxnSpPr>
            <p:nvPr/>
          </p:nvCxnSpPr>
          <p:spPr bwMode="auto">
            <a:xfrm flipH="1">
              <a:off x="2582" y="3713"/>
              <a:ext cx="706" cy="121"/>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48137" name="Text Box 13"/>
            <p:cNvSpPr txBox="1">
              <a:spLocks noChangeArrowheads="1"/>
            </p:cNvSpPr>
            <p:nvPr/>
          </p:nvSpPr>
          <p:spPr bwMode="auto">
            <a:xfrm>
              <a:off x="4560" y="3024"/>
              <a:ext cx="896" cy="224"/>
            </a:xfrm>
            <a:prstGeom prst="rect">
              <a:avLst/>
            </a:prstGeom>
            <a:solidFill>
              <a:schemeClr val="bg1"/>
            </a:solidFill>
            <a:ln w="19050">
              <a:solidFill>
                <a:srgbClr val="FF0000"/>
              </a:solidFill>
              <a:miter lim="800000"/>
              <a:headEnd/>
              <a:tailEnd/>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chemeClr val="hlink"/>
                  </a:solidFill>
                </a:rPr>
                <a:t>GCATTCTTA</a:t>
              </a:r>
              <a:endParaRPr lang="en-US" sz="1600">
                <a:solidFill>
                  <a:srgbClr val="800080"/>
                </a:solidFill>
              </a:endParaRPr>
            </a:p>
          </p:txBody>
        </p:sp>
        <p:sp>
          <p:nvSpPr>
            <p:cNvPr id="48138" name="Oval 14"/>
            <p:cNvSpPr>
              <a:spLocks noChangeArrowheads="1"/>
            </p:cNvSpPr>
            <p:nvPr/>
          </p:nvSpPr>
          <p:spPr bwMode="auto">
            <a:xfrm>
              <a:off x="4560" y="2640"/>
              <a:ext cx="14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48139" name="AutoShape 15"/>
            <p:cNvCxnSpPr>
              <a:cxnSpLocks noChangeShapeType="1"/>
              <a:stCxn id="48138" idx="5"/>
            </p:cNvCxnSpPr>
            <p:nvPr/>
          </p:nvCxnSpPr>
          <p:spPr bwMode="auto">
            <a:xfrm>
              <a:off x="4683" y="2769"/>
              <a:ext cx="346" cy="264"/>
            </a:xfrm>
            <a:prstGeom prst="straightConnector1">
              <a:avLst/>
            </a:prstGeom>
            <a:noFill/>
            <a:ln w="19050">
              <a:solidFill>
                <a:srgbClr val="FF0000"/>
              </a:solidFill>
              <a:round/>
              <a:headEnd/>
              <a:tailEnd/>
            </a:ln>
            <a:extLst>
              <a:ext uri="{909E8E84-426E-40dd-AFC4-6F175D3DCCD1}">
                <a14:hiddenFill xmlns:a14="http://schemas.microsoft.com/office/drawing/2010/main">
                  <a:noFill/>
                </a14:hiddenFill>
              </a:ext>
            </a:extLst>
          </p:spPr>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Origami_fo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4008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 Box 8"/>
          <p:cNvSpPr txBox="1">
            <a:spLocks noChangeArrowheads="1"/>
          </p:cNvSpPr>
          <p:nvPr/>
        </p:nvSpPr>
        <p:spPr bwMode="auto">
          <a:xfrm>
            <a:off x="4984750" y="6248400"/>
            <a:ext cx="360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a:t>Rothemund, </a:t>
            </a:r>
            <a:r>
              <a:rPr lang="en-US" altLang="zh-CN" i="1"/>
              <a:t>Nature</a:t>
            </a:r>
            <a:r>
              <a:rPr lang="en-US" altLang="zh-CN"/>
              <a:t> 2006</a:t>
            </a:r>
          </a:p>
        </p:txBody>
      </p:sp>
      <p:sp>
        <p:nvSpPr>
          <p:cNvPr id="50179" name="Rectangle 9"/>
          <p:cNvSpPr>
            <a:spLocks noGrp="1" noChangeArrowheads="1"/>
          </p:cNvSpPr>
          <p:nvPr>
            <p:ph type="ctrTitle" idx="4294967295"/>
          </p:nvPr>
        </p:nvSpPr>
        <p:spPr>
          <a:xfrm>
            <a:off x="152400" y="228600"/>
            <a:ext cx="8610600" cy="1143000"/>
          </a:xfrm>
          <a:noFill/>
        </p:spPr>
        <p:txBody>
          <a:bodyPr/>
          <a:lstStyle/>
          <a:p>
            <a:pPr eaLnBrk="1" hangingPunct="1"/>
            <a:r>
              <a:rPr lang="en-US" altLang="zh-CN" sz="3600" dirty="0" smtClean="0">
                <a:latin typeface="Arial" charset="0"/>
                <a:ea typeface="ＭＳ Ｐゴシック" charset="0"/>
                <a:cs typeface="ＭＳ Ｐゴシック" charset="0"/>
              </a:rPr>
              <a:t>Information in </a:t>
            </a:r>
            <a:r>
              <a:rPr lang="en-US" altLang="zh-CN" sz="3600" dirty="0" err="1">
                <a:latin typeface="Arial" charset="0"/>
                <a:ea typeface="ＭＳ Ｐゴシック" charset="0"/>
                <a:cs typeface="ＭＳ Ｐゴシック" charset="0"/>
              </a:rPr>
              <a:t>scaffolded</a:t>
            </a:r>
            <a:r>
              <a:rPr lang="en-US" altLang="zh-CN" sz="3600" dirty="0">
                <a:latin typeface="Arial" charset="0"/>
                <a:ea typeface="ＭＳ Ｐゴシック" charset="0"/>
                <a:cs typeface="ＭＳ Ｐゴシック" charset="0"/>
              </a:rPr>
              <a:t> DNA origami</a:t>
            </a:r>
          </a:p>
        </p:txBody>
      </p:sp>
      <p:grpSp>
        <p:nvGrpSpPr>
          <p:cNvPr id="2" name="Group 5"/>
          <p:cNvGrpSpPr>
            <a:grpSpLocks/>
          </p:cNvGrpSpPr>
          <p:nvPr/>
        </p:nvGrpSpPr>
        <p:grpSpPr bwMode="auto">
          <a:xfrm>
            <a:off x="4432300" y="3962400"/>
            <a:ext cx="363538" cy="381000"/>
            <a:chOff x="2792" y="2496"/>
            <a:chExt cx="229" cy="240"/>
          </a:xfrm>
        </p:grpSpPr>
        <p:cxnSp>
          <p:nvCxnSpPr>
            <p:cNvPr id="50181" name="AutoShape 6"/>
            <p:cNvCxnSpPr>
              <a:cxnSpLocks noChangeShapeType="1"/>
            </p:cNvCxnSpPr>
            <p:nvPr/>
          </p:nvCxnSpPr>
          <p:spPr bwMode="auto">
            <a:xfrm>
              <a:off x="2848" y="2616"/>
              <a:ext cx="72" cy="64"/>
            </a:xfrm>
            <a:prstGeom prst="straightConnector1">
              <a:avLst/>
            </a:prstGeom>
            <a:noFill/>
            <a:ln w="38100">
              <a:solidFill>
                <a:srgbClr val="356C9A"/>
              </a:solidFill>
              <a:round/>
              <a:headEnd/>
              <a:tailEnd/>
            </a:ln>
            <a:extLst>
              <a:ext uri="{909E8E84-426E-40dd-AFC4-6F175D3DCCD1}">
                <a14:hiddenFill xmlns:a14="http://schemas.microsoft.com/office/drawing/2010/main">
                  <a:noFill/>
                </a14:hiddenFill>
              </a:ext>
            </a:extLst>
          </p:spPr>
        </p:cxnSp>
        <p:cxnSp>
          <p:nvCxnSpPr>
            <p:cNvPr id="50182" name="AutoShape 7"/>
            <p:cNvCxnSpPr>
              <a:cxnSpLocks noChangeShapeType="1"/>
            </p:cNvCxnSpPr>
            <p:nvPr/>
          </p:nvCxnSpPr>
          <p:spPr bwMode="auto">
            <a:xfrm>
              <a:off x="2896" y="2552"/>
              <a:ext cx="72" cy="64"/>
            </a:xfrm>
            <a:prstGeom prst="straightConnector1">
              <a:avLst/>
            </a:prstGeom>
            <a:noFill/>
            <a:ln w="38100">
              <a:solidFill>
                <a:srgbClr val="681818"/>
              </a:solidFill>
              <a:round/>
              <a:headEnd/>
              <a:tailEnd/>
            </a:ln>
            <a:extLst>
              <a:ext uri="{909E8E84-426E-40dd-AFC4-6F175D3DCCD1}">
                <a14:hiddenFill xmlns:a14="http://schemas.microsoft.com/office/drawing/2010/main">
                  <a:noFill/>
                </a14:hiddenFill>
              </a:ext>
            </a:extLst>
          </p:spPr>
        </p:cxnSp>
        <p:sp>
          <p:nvSpPr>
            <p:cNvPr id="50183" name="Oval 8"/>
            <p:cNvSpPr>
              <a:spLocks noChangeArrowheads="1"/>
            </p:cNvSpPr>
            <p:nvPr/>
          </p:nvSpPr>
          <p:spPr bwMode="auto">
            <a:xfrm>
              <a:off x="2792" y="2496"/>
              <a:ext cx="229" cy="24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ctrTitle"/>
          </p:nvPr>
        </p:nvSpPr>
        <p:spPr>
          <a:xfrm>
            <a:off x="152400" y="228600"/>
            <a:ext cx="8610600" cy="1143000"/>
          </a:xfrm>
        </p:spPr>
        <p:txBody>
          <a:bodyPr/>
          <a:lstStyle/>
          <a:p>
            <a:pPr eaLnBrk="1" hangingPunct="1"/>
            <a:r>
              <a:rPr lang="en-US" altLang="zh-CN" sz="3600" dirty="0" smtClean="0">
                <a:latin typeface="Arial" charset="0"/>
                <a:ea typeface="ＭＳ Ｐゴシック" charset="0"/>
                <a:cs typeface="ＭＳ Ｐゴシック" charset="0"/>
              </a:rPr>
              <a:t>Information in </a:t>
            </a:r>
            <a:r>
              <a:rPr lang="en-US" altLang="zh-CN" sz="3600" dirty="0" err="1">
                <a:latin typeface="Arial" charset="0"/>
                <a:ea typeface="ＭＳ Ｐゴシック" charset="0"/>
                <a:cs typeface="ＭＳ Ｐゴシック" charset="0"/>
              </a:rPr>
              <a:t>scaffolded</a:t>
            </a:r>
            <a:r>
              <a:rPr lang="en-US" altLang="zh-CN" sz="3600" dirty="0">
                <a:latin typeface="Arial" charset="0"/>
                <a:ea typeface="ＭＳ Ｐゴシック" charset="0"/>
                <a:cs typeface="ＭＳ Ｐゴシック" charset="0"/>
              </a:rPr>
              <a:t> DNA origami</a:t>
            </a:r>
            <a:endParaRPr lang="en-US" dirty="0">
              <a:latin typeface="Arial" charset="0"/>
              <a:ea typeface="ＭＳ Ｐゴシック" charset="0"/>
              <a:cs typeface="ＭＳ Ｐゴシック" charset="0"/>
            </a:endParaRPr>
          </a:p>
        </p:txBody>
      </p:sp>
      <p:sp>
        <p:nvSpPr>
          <p:cNvPr id="52226" name="Rectangle 3"/>
          <p:cNvSpPr>
            <a:spLocks noGrp="1" noChangeArrowheads="1"/>
          </p:cNvSpPr>
          <p:nvPr>
            <p:ph type="subTitle" idx="1"/>
          </p:nvPr>
        </p:nvSpPr>
        <p:spPr>
          <a:xfrm>
            <a:off x="228600" y="5562600"/>
            <a:ext cx="8763000" cy="1066800"/>
          </a:xfrm>
        </p:spPr>
        <p:txBody>
          <a:bodyPr/>
          <a:lstStyle/>
          <a:p>
            <a:pPr eaLnBrk="1" hangingPunct="1"/>
            <a:r>
              <a:rPr lang="en-US" sz="1800">
                <a:latin typeface="Arial" charset="0"/>
                <a:ea typeface="ＭＳ Ｐゴシック" charset="0"/>
                <a:cs typeface="ＭＳ Ｐゴシック" charset="0"/>
              </a:rPr>
              <a:t>The sequence of DNA provides unique addresses for each location.</a:t>
            </a:r>
          </a:p>
          <a:p>
            <a:pPr eaLnBrk="1" hangingPunct="1"/>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Staple strands</a:t>
            </a:r>
            <a:r>
              <a:rPr lang="ja-JP" altLang="en-US" sz="1800">
                <a:latin typeface="Arial" charset="0"/>
                <a:ea typeface="ＭＳ Ｐゴシック" charset="0"/>
                <a:cs typeface="ＭＳ Ｐゴシック" charset="0"/>
              </a:rPr>
              <a:t>”</a:t>
            </a:r>
            <a:r>
              <a:rPr lang="en-US" altLang="ja-JP" sz="1800">
                <a:latin typeface="Arial" charset="0"/>
                <a:ea typeface="ＭＳ Ｐゴシック" charset="0"/>
                <a:cs typeface="ＭＳ Ｐゴシック" charset="0"/>
              </a:rPr>
              <a:t> bind locations together according to the design.</a:t>
            </a:r>
            <a:endParaRPr lang="en-US" sz="2400">
              <a:latin typeface="Arial" charset="0"/>
              <a:ea typeface="ＭＳ Ｐゴシック" charset="0"/>
              <a:cs typeface="ＭＳ Ｐゴシック" charset="0"/>
            </a:endParaRPr>
          </a:p>
        </p:txBody>
      </p:sp>
      <p:pic>
        <p:nvPicPr>
          <p:cNvPr id="52227" name="Picture 4" descr="Origami_fol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320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6"/>
          <p:cNvSpPr txBox="1">
            <a:spLocks noChangeArrowheads="1"/>
          </p:cNvSpPr>
          <p:nvPr/>
        </p:nvSpPr>
        <p:spPr bwMode="auto">
          <a:xfrm>
            <a:off x="4984750" y="6248400"/>
            <a:ext cx="360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a:t>Rothemund, </a:t>
            </a:r>
            <a:r>
              <a:rPr lang="en-US" altLang="zh-CN" i="1"/>
              <a:t>Nature</a:t>
            </a:r>
            <a:r>
              <a:rPr lang="en-US" altLang="zh-CN"/>
              <a:t> 2006</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shawn-douglas-080205stamp_color_640x480.mov" descr="/Users/winfree/Presentations/WinfreePresentations/movies/shawn-douglas-080205stamp_color_640x480.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81013" y="228600"/>
            <a:ext cx="8129587"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 Box 3"/>
          <p:cNvSpPr txBox="1">
            <a:spLocks noChangeArrowheads="1"/>
          </p:cNvSpPr>
          <p:nvPr/>
        </p:nvSpPr>
        <p:spPr bwMode="auto">
          <a:xfrm>
            <a:off x="4724400" y="6400800"/>
            <a:ext cx="4132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animation by Shawn Douglas</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198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1986"/>
                                        </p:tgtEl>
                                      </p:cBhvr>
                                    </p:cmd>
                                  </p:childTnLst>
                                </p:cTn>
                              </p:par>
                            </p:childTnLst>
                          </p:cTn>
                        </p:par>
                      </p:childTnLst>
                    </p:cTn>
                  </p:par>
                </p:childTnLst>
              </p:cTn>
              <p:nextCondLst>
                <p:cond evt="onClick" delay="0">
                  <p:tgtEl>
                    <p:spTgt spid="41986"/>
                  </p:tgtEl>
                </p:cond>
              </p:nextCondLst>
            </p:seq>
            <p:video>
              <p:cMediaNode>
                <p:cTn id="7" fill="hold" display="0">
                  <p:stCondLst>
                    <p:cond delay="indefinite"/>
                  </p:stCondLst>
                  <p:endCondLst>
                    <p:cond evt="onNext" delay="0">
                      <p:tgtEl>
                        <p:sldTgt/>
                      </p:tgtEl>
                    </p:cond>
                    <p:cond evt="onPrev" delay="0">
                      <p:tgtEl>
                        <p:sldTgt/>
                      </p:tgtEl>
                    </p:cond>
                  </p:endCondLst>
                </p:cTn>
                <p:tgtEl>
                  <p:spTgt spid="4198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2626" name="Rectangle 2"/>
          <p:cNvSpPr>
            <a:spLocks noGrp="1" noChangeArrowheads="1"/>
          </p:cNvSpPr>
          <p:nvPr>
            <p:ph type="title"/>
          </p:nvPr>
        </p:nvSpPr>
        <p:spPr>
          <a:xfrm>
            <a:off x="0" y="152400"/>
            <a:ext cx="9144000" cy="1143000"/>
          </a:xfrm>
        </p:spPr>
        <p:txBody>
          <a:bodyPr/>
          <a:lstStyle/>
          <a:p>
            <a:r>
              <a:rPr lang="en-US">
                <a:solidFill>
                  <a:schemeClr val="tx1"/>
                </a:solidFill>
              </a:rPr>
              <a:t>Scaffolded DNA origami</a:t>
            </a:r>
          </a:p>
        </p:txBody>
      </p:sp>
      <p:pic>
        <p:nvPicPr>
          <p:cNvPr id="922627" name="Picture 3" descr="Origami_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8763000"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717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0" y="152400"/>
            <a:ext cx="9144000" cy="1143000"/>
          </a:xfrm>
        </p:spPr>
        <p:txBody>
          <a:bodyPr/>
          <a:lstStyle/>
          <a:p>
            <a:r>
              <a:rPr lang="en-US">
                <a:solidFill>
                  <a:schemeClr val="tx1"/>
                </a:solidFill>
              </a:rPr>
              <a:t>Scaffolded DNA origami</a:t>
            </a:r>
          </a:p>
        </p:txBody>
      </p:sp>
      <p:pic>
        <p:nvPicPr>
          <p:cNvPr id="924675" name="Picture 3" descr="Origami_sha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9350"/>
            <a:ext cx="8458200" cy="545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873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0" y="152400"/>
            <a:ext cx="9144000" cy="1143000"/>
          </a:xfrm>
        </p:spPr>
        <p:txBody>
          <a:bodyPr/>
          <a:lstStyle/>
          <a:p>
            <a:r>
              <a:rPr lang="en-US">
                <a:solidFill>
                  <a:schemeClr val="tx1"/>
                </a:solidFill>
              </a:rPr>
              <a:t>Scaffolded DNA origami</a:t>
            </a:r>
          </a:p>
        </p:txBody>
      </p:sp>
      <p:pic>
        <p:nvPicPr>
          <p:cNvPr id="926724" name="Picture 4" descr="Origami_patter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8801100" cy="488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617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0" y="152400"/>
            <a:ext cx="9144000" cy="1143000"/>
          </a:xfrm>
        </p:spPr>
        <p:txBody>
          <a:bodyPr/>
          <a:lstStyle/>
          <a:p>
            <a:r>
              <a:rPr lang="en-US" dirty="0" smtClean="0">
                <a:solidFill>
                  <a:schemeClr val="tx1"/>
                </a:solidFill>
              </a:rPr>
              <a:t>DNA origami all over the world</a:t>
            </a:r>
            <a:endParaRPr lang="en-US" dirty="0">
              <a:solidFill>
                <a:schemeClr val="tx1"/>
              </a:solidFill>
            </a:endParaRPr>
          </a:p>
        </p:txBody>
      </p:sp>
      <p:pic>
        <p:nvPicPr>
          <p:cNvPr id="4" name="Picture 3" descr="d6c59e12aafe6ebb3760c1ec79c45f0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43000"/>
            <a:ext cx="8534400" cy="5592508"/>
          </a:xfrm>
          <a:prstGeom prst="rect">
            <a:avLst/>
          </a:prstGeom>
        </p:spPr>
      </p:pic>
      <p:grpSp>
        <p:nvGrpSpPr>
          <p:cNvPr id="6" name="Group 5"/>
          <p:cNvGrpSpPr/>
          <p:nvPr/>
        </p:nvGrpSpPr>
        <p:grpSpPr>
          <a:xfrm>
            <a:off x="292100" y="2286000"/>
            <a:ext cx="3395953" cy="4429899"/>
            <a:chOff x="292100" y="2286000"/>
            <a:chExt cx="3395953" cy="4429899"/>
          </a:xfrm>
        </p:grpSpPr>
        <p:pic>
          <p:nvPicPr>
            <p:cNvPr id="7" name="Picture 6" descr="america_map.tiff"/>
            <p:cNvPicPr>
              <a:picLocks noChangeAspect="1"/>
            </p:cNvPicPr>
            <p:nvPr/>
          </p:nvPicPr>
          <p:blipFill rotWithShape="1">
            <a:blip r:embed="rId4">
              <a:extLst>
                <a:ext uri="{28A0092B-C50C-407E-A947-70E740481C1C}">
                  <a14:useLocalDpi xmlns:a14="http://schemas.microsoft.com/office/drawing/2010/main" val="0"/>
                </a:ext>
              </a:extLst>
            </a:blip>
            <a:srcRect l="16386" t="12069" r="14707" b="16897"/>
            <a:stretch/>
          </p:blipFill>
          <p:spPr>
            <a:xfrm>
              <a:off x="355600" y="2286000"/>
              <a:ext cx="3332453" cy="4185891"/>
            </a:xfrm>
            <a:prstGeom prst="rect">
              <a:avLst/>
            </a:prstGeom>
          </p:spPr>
        </p:pic>
        <p:sp>
          <p:nvSpPr>
            <p:cNvPr id="5" name="TextBox 4"/>
            <p:cNvSpPr txBox="1"/>
            <p:nvPr/>
          </p:nvSpPr>
          <p:spPr>
            <a:xfrm>
              <a:off x="292100" y="6438900"/>
              <a:ext cx="1408108" cy="276999"/>
            </a:xfrm>
            <a:prstGeom prst="rect">
              <a:avLst/>
            </a:prstGeom>
            <a:noFill/>
          </p:spPr>
          <p:txBody>
            <a:bodyPr wrap="none" rtlCol="0">
              <a:spAutoFit/>
            </a:bodyPr>
            <a:lstStyle/>
            <a:p>
              <a:r>
                <a:rPr lang="en-US" sz="1200" dirty="0" smtClean="0"/>
                <a:t>Rothemund, 2006</a:t>
              </a:r>
            </a:p>
          </p:txBody>
        </p:sp>
      </p:grpSp>
      <p:grpSp>
        <p:nvGrpSpPr>
          <p:cNvPr id="10" name="Group 9"/>
          <p:cNvGrpSpPr/>
          <p:nvPr/>
        </p:nvGrpSpPr>
        <p:grpSpPr>
          <a:xfrm>
            <a:off x="5956300" y="3390900"/>
            <a:ext cx="1693592" cy="3324999"/>
            <a:chOff x="5956300" y="3390900"/>
            <a:chExt cx="1693592" cy="3324999"/>
          </a:xfrm>
        </p:grpSpPr>
        <p:pic>
          <p:nvPicPr>
            <p:cNvPr id="9" name="Picture 8" descr="china_map.tiff"/>
            <p:cNvPicPr>
              <a:picLocks noChangeAspect="1"/>
            </p:cNvPicPr>
            <p:nvPr/>
          </p:nvPicPr>
          <p:blipFill>
            <a:blip r:embed="rId5">
              <a:grayscl/>
              <a:extLst>
                <a:ext uri="{BEBA8EAE-BF5A-486C-A8C5-ECC9F3942E4B}">
                  <a14:imgProps xmlns:a14="http://schemas.microsoft.com/office/drawing/2010/main">
                    <a14:imgLayer r:embed="rId6">
                      <a14:imgEffect>
                        <a14:colorTemperature colorTemp="2587"/>
                      </a14:imgEffect>
                      <a14:imgEffect>
                        <a14:saturation sat="104000"/>
                      </a14:imgEffect>
                      <a14:imgEffect>
                        <a14:brightnessContrast bright="4000" contrast="54000"/>
                      </a14:imgEffect>
                    </a14:imgLayer>
                  </a14:imgProps>
                </a:ext>
                <a:ext uri="{28A0092B-C50C-407E-A947-70E740481C1C}">
                  <a14:useLocalDpi xmlns:a14="http://schemas.microsoft.com/office/drawing/2010/main" val="0"/>
                </a:ext>
              </a:extLst>
            </a:blip>
            <a:stretch>
              <a:fillRect/>
            </a:stretch>
          </p:blipFill>
          <p:spPr>
            <a:xfrm>
              <a:off x="5956300" y="3390900"/>
              <a:ext cx="1693592" cy="1371600"/>
            </a:xfrm>
            <a:prstGeom prst="rect">
              <a:avLst/>
            </a:prstGeom>
          </p:spPr>
        </p:pic>
        <p:sp>
          <p:nvSpPr>
            <p:cNvPr id="12" name="TextBox 11"/>
            <p:cNvSpPr txBox="1"/>
            <p:nvPr/>
          </p:nvSpPr>
          <p:spPr>
            <a:xfrm>
              <a:off x="6019800" y="6438900"/>
              <a:ext cx="1271201" cy="276999"/>
            </a:xfrm>
            <a:prstGeom prst="rect">
              <a:avLst/>
            </a:prstGeom>
            <a:noFill/>
          </p:spPr>
          <p:txBody>
            <a:bodyPr wrap="none" rtlCol="0">
              <a:spAutoFit/>
            </a:bodyPr>
            <a:lstStyle/>
            <a:p>
              <a:r>
                <a:rPr lang="en-US" sz="1200" dirty="0" err="1" smtClean="0"/>
                <a:t>Qian</a:t>
              </a:r>
              <a:r>
                <a:rPr lang="en-US" sz="1200" dirty="0" smtClean="0"/>
                <a:t> et al, 2006</a:t>
              </a:r>
            </a:p>
          </p:txBody>
        </p:sp>
      </p:grpSp>
      <p:grpSp>
        <p:nvGrpSpPr>
          <p:cNvPr id="13" name="Group 12"/>
          <p:cNvGrpSpPr/>
          <p:nvPr/>
        </p:nvGrpSpPr>
        <p:grpSpPr>
          <a:xfrm>
            <a:off x="1371600" y="4114800"/>
            <a:ext cx="5867400" cy="152400"/>
            <a:chOff x="1371600" y="4114800"/>
            <a:chExt cx="5867400" cy="152400"/>
          </a:xfrm>
        </p:grpSpPr>
        <p:sp>
          <p:nvSpPr>
            <p:cNvPr id="11" name="Oval 10"/>
            <p:cNvSpPr/>
            <p:nvPr/>
          </p:nvSpPr>
          <p:spPr bwMode="auto">
            <a:xfrm>
              <a:off x="7086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p:cNvSpPr/>
            <p:nvPr/>
          </p:nvSpPr>
          <p:spPr bwMode="auto">
            <a:xfrm>
              <a:off x="1371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592420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 Box 2"/>
          <p:cNvSpPr txBox="1">
            <a:spLocks noChangeArrowheads="1"/>
          </p:cNvSpPr>
          <p:nvPr/>
        </p:nvSpPr>
        <p:spPr bwMode="auto">
          <a:xfrm>
            <a:off x="304800" y="1066800"/>
            <a:ext cx="853440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800" b="1" dirty="0" smtClean="0">
                <a:solidFill>
                  <a:srgbClr val="595959"/>
                </a:solidFill>
                <a:latin typeface="Arial"/>
                <a:cs typeface="Arial"/>
              </a:rPr>
              <a:t>Organizers: </a:t>
            </a:r>
            <a:r>
              <a:rPr lang="en-US" sz="1800" b="1" dirty="0" err="1" smtClean="0">
                <a:solidFill>
                  <a:srgbClr val="595959"/>
                </a:solidFill>
                <a:latin typeface="Arial"/>
                <a:cs typeface="Arial"/>
              </a:rPr>
              <a:t>Ebbe</a:t>
            </a:r>
            <a:r>
              <a:rPr lang="en-US" sz="1800" b="1" dirty="0" smtClean="0">
                <a:solidFill>
                  <a:srgbClr val="595959"/>
                </a:solidFill>
                <a:latin typeface="Arial"/>
                <a:cs typeface="Arial"/>
              </a:rPr>
              <a:t> Sloth Andersen, Shawn Douglas, Richard Murray, Niles Pierce, Lulu </a:t>
            </a:r>
            <a:r>
              <a:rPr lang="en-US" sz="1800" b="1" dirty="0" err="1" smtClean="0">
                <a:solidFill>
                  <a:srgbClr val="595959"/>
                </a:solidFill>
                <a:latin typeface="Arial"/>
                <a:cs typeface="Arial"/>
              </a:rPr>
              <a:t>Qian</a:t>
            </a:r>
            <a:r>
              <a:rPr lang="en-US" sz="1800" b="1" dirty="0" smtClean="0">
                <a:solidFill>
                  <a:srgbClr val="595959"/>
                </a:solidFill>
                <a:latin typeface="Arial"/>
                <a:cs typeface="Arial"/>
              </a:rPr>
              <a:t>, Ned  </a:t>
            </a:r>
            <a:r>
              <a:rPr lang="en-US" sz="1800" b="1" dirty="0" err="1" smtClean="0">
                <a:solidFill>
                  <a:srgbClr val="595959"/>
                </a:solidFill>
                <a:latin typeface="Arial"/>
                <a:cs typeface="Arial"/>
              </a:rPr>
              <a:t>Seeman</a:t>
            </a:r>
            <a:r>
              <a:rPr lang="en-US" sz="1800" b="1" dirty="0" smtClean="0">
                <a:solidFill>
                  <a:srgbClr val="595959"/>
                </a:solidFill>
                <a:latin typeface="Arial"/>
                <a:cs typeface="Arial"/>
              </a:rPr>
              <a:t>, William Shih, Fritz </a:t>
            </a:r>
            <a:r>
              <a:rPr lang="en-US" sz="1800" b="1" dirty="0" err="1" smtClean="0">
                <a:solidFill>
                  <a:srgbClr val="595959"/>
                </a:solidFill>
                <a:latin typeface="Arial"/>
                <a:cs typeface="Arial"/>
              </a:rPr>
              <a:t>Simmel</a:t>
            </a:r>
            <a:r>
              <a:rPr lang="en-US" sz="1800" b="1" dirty="0" smtClean="0">
                <a:solidFill>
                  <a:srgbClr val="595959"/>
                </a:solidFill>
                <a:latin typeface="Arial"/>
                <a:cs typeface="Arial"/>
              </a:rPr>
              <a:t>, </a:t>
            </a:r>
            <a:r>
              <a:rPr lang="en-US" sz="1800" b="1" dirty="0" smtClean="0">
                <a:solidFill>
                  <a:srgbClr val="CC0099"/>
                </a:solidFill>
                <a:latin typeface="Arial"/>
                <a:cs typeface="Arial"/>
              </a:rPr>
              <a:t>Erik Winfree</a:t>
            </a:r>
          </a:p>
          <a:p>
            <a:r>
              <a:rPr lang="en-US" b="1" dirty="0" smtClean="0">
                <a:solidFill>
                  <a:srgbClr val="CC0099"/>
                </a:solidFill>
                <a:latin typeface="Arial"/>
                <a:cs typeface="Arial"/>
              </a:rPr>
              <a:t> </a:t>
            </a:r>
          </a:p>
          <a:p>
            <a:r>
              <a:rPr lang="en-US" sz="1800" b="1" dirty="0" smtClean="0">
                <a:solidFill>
                  <a:srgbClr val="595959"/>
                </a:solidFill>
                <a:latin typeface="Arial"/>
                <a:cs typeface="Arial"/>
              </a:rPr>
              <a:t>Coordinator: </a:t>
            </a:r>
            <a:r>
              <a:rPr lang="en-US" sz="1800" b="1" dirty="0" smtClean="0">
                <a:solidFill>
                  <a:srgbClr val="CC0099"/>
                </a:solidFill>
                <a:latin typeface="Arial"/>
                <a:cs typeface="Arial"/>
              </a:rPr>
              <a:t>Lucinda Acosta</a:t>
            </a:r>
            <a:endParaRPr lang="en-US" sz="1800" b="1" dirty="0">
              <a:solidFill>
                <a:srgbClr val="CC0099"/>
              </a:solidFill>
              <a:latin typeface="Arial"/>
              <a:cs typeface="Arial"/>
            </a:endParaRPr>
          </a:p>
        </p:txBody>
      </p:sp>
      <p:sp>
        <p:nvSpPr>
          <p:cNvPr id="229380" name="Rectangle 4"/>
          <p:cNvSpPr>
            <a:spLocks noGrp="1" noChangeArrowheads="1"/>
          </p:cNvSpPr>
          <p:nvPr>
            <p:ph type="title"/>
          </p:nvPr>
        </p:nvSpPr>
        <p:spPr>
          <a:xfrm>
            <a:off x="76200" y="76200"/>
            <a:ext cx="8915400" cy="990600"/>
          </a:xfrm>
        </p:spPr>
        <p:txBody>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Ten Years of DNA Origami</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4" name="Group 13"/>
          <p:cNvGrpSpPr/>
          <p:nvPr/>
        </p:nvGrpSpPr>
        <p:grpSpPr>
          <a:xfrm>
            <a:off x="844235" y="2819400"/>
            <a:ext cx="822348" cy="1252210"/>
            <a:chOff x="152400" y="5257800"/>
            <a:chExt cx="822348" cy="1252210"/>
          </a:xfrm>
        </p:grpSpPr>
        <p:pic>
          <p:nvPicPr>
            <p:cNvPr id="3" name="Picture 2" descr="autodesk.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257800"/>
              <a:ext cx="647700" cy="977900"/>
            </a:xfrm>
            <a:prstGeom prst="rect">
              <a:avLst/>
            </a:prstGeom>
          </p:spPr>
        </p:pic>
        <p:sp>
          <p:nvSpPr>
            <p:cNvPr id="4" name="TextBox 3"/>
            <p:cNvSpPr txBox="1"/>
            <p:nvPr/>
          </p:nvSpPr>
          <p:spPr>
            <a:xfrm>
              <a:off x="152400" y="6248400"/>
              <a:ext cx="822348" cy="261610"/>
            </a:xfrm>
            <a:prstGeom prst="rect">
              <a:avLst/>
            </a:prstGeom>
            <a:noFill/>
          </p:spPr>
          <p:txBody>
            <a:bodyPr wrap="none" rtlCol="0">
              <a:spAutoFit/>
            </a:bodyPr>
            <a:lstStyle/>
            <a:p>
              <a:r>
                <a:rPr lang="en-US" sz="1100" dirty="0" smtClean="0"/>
                <a:t>|- 80 nm -|</a:t>
              </a:r>
              <a:endParaRPr lang="en-US" sz="1100" dirty="0"/>
            </a:p>
          </p:txBody>
        </p:sp>
      </p:grpSp>
      <p:grpSp>
        <p:nvGrpSpPr>
          <p:cNvPr id="12" name="Group 11"/>
          <p:cNvGrpSpPr/>
          <p:nvPr/>
        </p:nvGrpSpPr>
        <p:grpSpPr>
          <a:xfrm>
            <a:off x="232381" y="4157990"/>
            <a:ext cx="2358419" cy="871210"/>
            <a:chOff x="76200" y="2133600"/>
            <a:chExt cx="2358419" cy="871210"/>
          </a:xfrm>
        </p:grpSpPr>
        <p:pic>
          <p:nvPicPr>
            <p:cNvPr id="6" name="Picture 5" descr="rosen3d.tiff"/>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48619" y="2133600"/>
              <a:ext cx="2133600" cy="630056"/>
            </a:xfrm>
            <a:prstGeom prst="rect">
              <a:avLst/>
            </a:prstGeom>
          </p:spPr>
        </p:pic>
        <p:sp>
          <p:nvSpPr>
            <p:cNvPr id="9" name="TextBox 8"/>
            <p:cNvSpPr txBox="1"/>
            <p:nvPr/>
          </p:nvSpPr>
          <p:spPr>
            <a:xfrm>
              <a:off x="76200" y="2743200"/>
              <a:ext cx="2358419" cy="261610"/>
            </a:xfrm>
            <a:prstGeom prst="rect">
              <a:avLst/>
            </a:prstGeom>
            <a:noFill/>
          </p:spPr>
          <p:txBody>
            <a:bodyPr wrap="none" rtlCol="0">
              <a:spAutoFit/>
            </a:bodyPr>
            <a:lstStyle/>
            <a:p>
              <a:r>
                <a:rPr lang="en-US" sz="1100" dirty="0" smtClean="0"/>
                <a:t>|----                300 nm               ----|  </a:t>
              </a:r>
              <a:endParaRPr lang="en-US" sz="1100" dirty="0"/>
            </a:p>
          </p:txBody>
        </p:sp>
      </p:grpSp>
      <p:sp>
        <p:nvSpPr>
          <p:cNvPr id="10" name="Text Box 2"/>
          <p:cNvSpPr txBox="1">
            <a:spLocks noChangeArrowheads="1"/>
          </p:cNvSpPr>
          <p:nvPr/>
        </p:nvSpPr>
        <p:spPr bwMode="auto">
          <a:xfrm>
            <a:off x="2438400" y="3081635"/>
            <a:ext cx="655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smtClean="0">
                <a:solidFill>
                  <a:srgbClr val="595959"/>
                </a:solidFill>
                <a:latin typeface="Arial"/>
                <a:cs typeface="Arial"/>
              </a:rPr>
              <a:t>Autodesk Research</a:t>
            </a:r>
            <a:endParaRPr lang="en-US" b="1" dirty="0">
              <a:solidFill>
                <a:srgbClr val="595959"/>
              </a:solidFill>
              <a:latin typeface="Arial"/>
              <a:cs typeface="Arial"/>
            </a:endParaRPr>
          </a:p>
        </p:txBody>
      </p:sp>
      <p:sp>
        <p:nvSpPr>
          <p:cNvPr id="11" name="Text Box 2"/>
          <p:cNvSpPr txBox="1">
            <a:spLocks noChangeArrowheads="1"/>
          </p:cNvSpPr>
          <p:nvPr/>
        </p:nvSpPr>
        <p:spPr bwMode="auto">
          <a:xfrm>
            <a:off x="2438400" y="4178975"/>
            <a:ext cx="655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a:solidFill>
                  <a:schemeClr val="tx1">
                    <a:lumMod val="65000"/>
                    <a:lumOff val="35000"/>
                  </a:schemeClr>
                </a:solidFill>
                <a:latin typeface="Arial"/>
                <a:cs typeface="Arial"/>
              </a:rPr>
              <a:t>Rosen </a:t>
            </a:r>
            <a:r>
              <a:rPr lang="en-US" b="1" dirty="0" smtClean="0">
                <a:solidFill>
                  <a:schemeClr val="tx1">
                    <a:lumMod val="65000"/>
                    <a:lumOff val="35000"/>
                  </a:schemeClr>
                </a:solidFill>
                <a:latin typeface="Arial"/>
                <a:cs typeface="Arial"/>
              </a:rPr>
              <a:t>Bioengineering Center at Caltech</a:t>
            </a:r>
            <a:endParaRPr lang="en-US" b="1" dirty="0">
              <a:solidFill>
                <a:schemeClr val="tx1">
                  <a:lumMod val="65000"/>
                  <a:lumOff val="35000"/>
                </a:schemeClr>
              </a:solidFill>
              <a:latin typeface="Arial"/>
              <a:cs typeface="Arial"/>
            </a:endParaRPr>
          </a:p>
        </p:txBody>
      </p:sp>
      <p:pic>
        <p:nvPicPr>
          <p:cNvPr id="7" name="Picture 6" descr="IST.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09" y="5128051"/>
            <a:ext cx="1143000" cy="647700"/>
          </a:xfrm>
          <a:prstGeom prst="rect">
            <a:avLst/>
          </a:prstGeom>
        </p:spPr>
      </p:pic>
      <p:sp>
        <p:nvSpPr>
          <p:cNvPr id="13" name="Text Box 2"/>
          <p:cNvSpPr txBox="1">
            <a:spLocks noChangeArrowheads="1"/>
          </p:cNvSpPr>
          <p:nvPr/>
        </p:nvSpPr>
        <p:spPr bwMode="auto">
          <a:xfrm>
            <a:off x="2438400" y="5036403"/>
            <a:ext cx="6553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smtClean="0">
                <a:solidFill>
                  <a:srgbClr val="595959"/>
                </a:solidFill>
                <a:latin typeface="Arial"/>
                <a:cs typeface="Arial"/>
              </a:rPr>
              <a:t>The Information Science and Technology</a:t>
            </a:r>
          </a:p>
          <a:p>
            <a:pPr algn="ctr"/>
            <a:r>
              <a:rPr lang="en-US" b="1" dirty="0">
                <a:solidFill>
                  <a:srgbClr val="595959"/>
                </a:solidFill>
                <a:latin typeface="Arial"/>
                <a:cs typeface="Arial"/>
              </a:rPr>
              <a:t>i</a:t>
            </a:r>
            <a:r>
              <a:rPr lang="en-US" b="1" dirty="0" smtClean="0">
                <a:solidFill>
                  <a:srgbClr val="595959"/>
                </a:solidFill>
                <a:latin typeface="Arial"/>
                <a:cs typeface="Arial"/>
              </a:rPr>
              <a:t>nitiative at Caltech</a:t>
            </a:r>
            <a:endParaRPr lang="en-US" b="1" dirty="0">
              <a:solidFill>
                <a:srgbClr val="595959"/>
              </a:solidFill>
              <a:latin typeface="Arial"/>
              <a:cs typeface="Arial"/>
            </a:endParaRPr>
          </a:p>
        </p:txBody>
      </p:sp>
      <p:pic>
        <p:nvPicPr>
          <p:cNvPr id="8" name="Picture 7" descr="mpp.tiff"/>
          <p:cNvPicPr>
            <a:picLocks noChangeAspect="1"/>
          </p:cNvPicPr>
          <p:nvPr/>
        </p:nvPicPr>
        <p:blipFill>
          <a:blip r:embed="rId6">
            <a:grayscl/>
            <a:extLst>
              <a:ext uri="{BEBA8EAE-BF5A-486C-A8C5-ECC9F3942E4B}">
                <a14:imgProps xmlns:a14="http://schemas.microsoft.com/office/drawing/2010/main">
                  <a14:imgLayer r:embed="rId7">
                    <a14:imgEffect>
                      <a14:sharpenSoften amount="50000"/>
                    </a14:imgEffect>
                    <a14:imgEffect>
                      <a14:colorTemperature colorTemp="10522"/>
                    </a14:imgEffect>
                    <a14:imgEffect>
                      <a14:saturation sat="204000"/>
                    </a14:imgEffect>
                    <a14:imgEffect>
                      <a14:brightnessContrast bright="9000" contrast="-11000"/>
                    </a14:imgEffect>
                  </a14:imgLayer>
                </a14:imgProps>
              </a:ext>
              <a:ext uri="{28A0092B-C50C-407E-A947-70E740481C1C}">
                <a14:useLocalDpi xmlns:a14="http://schemas.microsoft.com/office/drawing/2010/main" val="0"/>
              </a:ext>
            </a:extLst>
          </a:blip>
          <a:stretch>
            <a:fillRect/>
          </a:stretch>
        </p:blipFill>
        <p:spPr>
          <a:xfrm>
            <a:off x="801169" y="5880100"/>
            <a:ext cx="908481" cy="876300"/>
          </a:xfrm>
          <a:prstGeom prst="rect">
            <a:avLst/>
          </a:prstGeom>
        </p:spPr>
      </p:pic>
      <p:sp>
        <p:nvSpPr>
          <p:cNvPr id="15" name="Text Box 2"/>
          <p:cNvSpPr txBox="1">
            <a:spLocks noChangeArrowheads="1"/>
          </p:cNvSpPr>
          <p:nvPr/>
        </p:nvSpPr>
        <p:spPr bwMode="auto">
          <a:xfrm>
            <a:off x="2438400" y="5887303"/>
            <a:ext cx="6553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smtClean="0">
                <a:solidFill>
                  <a:srgbClr val="595959"/>
                </a:solidFill>
                <a:latin typeface="Arial"/>
                <a:cs typeface="Arial"/>
              </a:rPr>
              <a:t>The Molecular Programming Project</a:t>
            </a:r>
          </a:p>
          <a:p>
            <a:pPr algn="ctr"/>
            <a:r>
              <a:rPr lang="en-US" b="1" dirty="0" smtClean="0">
                <a:solidFill>
                  <a:srgbClr val="595959"/>
                </a:solidFill>
                <a:latin typeface="Arial"/>
                <a:cs typeface="Arial"/>
              </a:rPr>
              <a:t>(an NSF-funded Expedition in Computing)</a:t>
            </a:r>
            <a:endParaRPr lang="en-US" b="1" dirty="0">
              <a:solidFill>
                <a:srgbClr val="595959"/>
              </a:solidFill>
              <a:latin typeface="Arial"/>
              <a:cs typeface="Arial"/>
            </a:endParaRPr>
          </a:p>
        </p:txBody>
      </p:sp>
      <p:sp>
        <p:nvSpPr>
          <p:cNvPr id="18" name="Text Box 2"/>
          <p:cNvSpPr txBox="1">
            <a:spLocks noChangeArrowheads="1"/>
          </p:cNvSpPr>
          <p:nvPr/>
        </p:nvSpPr>
        <p:spPr bwMode="auto">
          <a:xfrm>
            <a:off x="0" y="22860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dirty="0" smtClean="0">
                <a:solidFill>
                  <a:srgbClr val="595959"/>
                </a:solidFill>
                <a:latin typeface="Arial"/>
                <a:cs typeface="Arial"/>
              </a:rPr>
              <a:t>-----------------------------------</a:t>
            </a:r>
            <a:r>
              <a:rPr lang="en-US" b="1" dirty="0">
                <a:solidFill>
                  <a:srgbClr val="595959"/>
                </a:solidFill>
                <a:latin typeface="Arial"/>
                <a:cs typeface="Arial"/>
              </a:rPr>
              <a:t>- </a:t>
            </a:r>
            <a:r>
              <a:rPr lang="en-US" b="1" dirty="0" smtClean="0">
                <a:solidFill>
                  <a:srgbClr val="595959"/>
                </a:solidFill>
                <a:latin typeface="Arial"/>
                <a:cs typeface="Arial"/>
              </a:rPr>
              <a:t>Sponsors -</a:t>
            </a:r>
            <a:r>
              <a:rPr lang="en-US" b="1" dirty="0">
                <a:solidFill>
                  <a:srgbClr val="595959"/>
                </a:solidFill>
                <a:latin typeface="Arial"/>
                <a:cs typeface="Arial"/>
              </a:rPr>
              <a:t>----------------------------------- </a:t>
            </a:r>
          </a:p>
        </p:txBody>
      </p:sp>
      <p:sp>
        <p:nvSpPr>
          <p:cNvPr id="16" name="TextBox 15"/>
          <p:cNvSpPr txBox="1"/>
          <p:nvPr/>
        </p:nvSpPr>
        <p:spPr>
          <a:xfrm rot="16200000">
            <a:off x="-472296" y="4396596"/>
            <a:ext cx="1236236" cy="215444"/>
          </a:xfrm>
          <a:prstGeom prst="rect">
            <a:avLst/>
          </a:prstGeom>
          <a:noFill/>
        </p:spPr>
        <p:txBody>
          <a:bodyPr wrap="none" rtlCol="0">
            <a:spAutoFit/>
          </a:bodyPr>
          <a:lstStyle/>
          <a:p>
            <a:r>
              <a:rPr lang="en-US" sz="800" dirty="0" smtClean="0"/>
              <a:t>Credit: </a:t>
            </a:r>
            <a:r>
              <a:rPr lang="en-US" sz="800" dirty="0" err="1" smtClean="0"/>
              <a:t>Sungwook</a:t>
            </a:r>
            <a:r>
              <a:rPr lang="en-US" sz="800" dirty="0" smtClean="0"/>
              <a:t> Woo</a:t>
            </a:r>
            <a:endParaRPr lang="en-US" sz="800" dirty="0"/>
          </a:p>
        </p:txBody>
      </p:sp>
      <p:sp>
        <p:nvSpPr>
          <p:cNvPr id="20" name="TextBox 19"/>
          <p:cNvSpPr txBox="1"/>
          <p:nvPr/>
        </p:nvSpPr>
        <p:spPr>
          <a:xfrm rot="16200000">
            <a:off x="182520" y="3297736"/>
            <a:ext cx="1172116" cy="215444"/>
          </a:xfrm>
          <a:prstGeom prst="rect">
            <a:avLst/>
          </a:prstGeom>
          <a:noFill/>
        </p:spPr>
        <p:txBody>
          <a:bodyPr wrap="none" rtlCol="0">
            <a:spAutoFit/>
          </a:bodyPr>
          <a:lstStyle/>
          <a:p>
            <a:r>
              <a:rPr lang="en-US" sz="800" dirty="0" smtClean="0"/>
              <a:t>Credit: Aaron Berliner</a:t>
            </a:r>
            <a:endParaRPr lang="en-US" sz="800" dirty="0"/>
          </a:p>
        </p:txBody>
      </p:sp>
      <p:pic>
        <p:nvPicPr>
          <p:cNvPr id="5" name="Picture 4" descr="ned2.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447800"/>
            <a:ext cx="533400" cy="383945"/>
          </a:xfrm>
          <a:prstGeom prst="rect">
            <a:avLst/>
          </a:prstGeom>
        </p:spPr>
      </p:pic>
      <p:sp>
        <p:nvSpPr>
          <p:cNvPr id="21" name="TextBox 20"/>
          <p:cNvSpPr txBox="1"/>
          <p:nvPr/>
        </p:nvSpPr>
        <p:spPr>
          <a:xfrm>
            <a:off x="2235200" y="1790700"/>
            <a:ext cx="783225" cy="261610"/>
          </a:xfrm>
          <a:prstGeom prst="rect">
            <a:avLst/>
          </a:prstGeom>
          <a:noFill/>
        </p:spPr>
        <p:txBody>
          <a:bodyPr wrap="none" rtlCol="0">
            <a:spAutoFit/>
          </a:bodyPr>
          <a:lstStyle/>
          <a:p>
            <a:r>
              <a:rPr lang="en-US" sz="1100" dirty="0" smtClean="0"/>
              <a:t>|-100nm-|</a:t>
            </a:r>
            <a:endParaRPr lang="en-US" sz="1100" dirty="0"/>
          </a:p>
        </p:txBody>
      </p:sp>
      <p:sp>
        <p:nvSpPr>
          <p:cNvPr id="22" name="TextBox 21"/>
          <p:cNvSpPr txBox="1"/>
          <p:nvPr/>
        </p:nvSpPr>
        <p:spPr>
          <a:xfrm rot="16200000">
            <a:off x="-505357" y="1468936"/>
            <a:ext cx="1302360" cy="215444"/>
          </a:xfrm>
          <a:prstGeom prst="rect">
            <a:avLst/>
          </a:prstGeom>
          <a:noFill/>
        </p:spPr>
        <p:txBody>
          <a:bodyPr wrap="none" rtlCol="0">
            <a:spAutoFit/>
          </a:bodyPr>
          <a:lstStyle/>
          <a:p>
            <a:r>
              <a:rPr lang="en-US" sz="800" dirty="0" smtClean="0"/>
              <a:t>Credit: </a:t>
            </a:r>
            <a:r>
              <a:rPr lang="en-US" sz="800" dirty="0" smtClean="0"/>
              <a:t>Paul </a:t>
            </a:r>
            <a:r>
              <a:rPr lang="en-US" sz="800" dirty="0" smtClean="0"/>
              <a:t>Rothemund</a:t>
            </a:r>
            <a:endParaRPr lang="en-US" sz="800" dirty="0"/>
          </a:p>
        </p:txBody>
      </p:sp>
    </p:spTree>
    <p:extLst>
      <p:ext uri="{BB962C8B-B14F-4D97-AF65-F5344CB8AC3E}">
        <p14:creationId xmlns:p14="http://schemas.microsoft.com/office/powerpoint/2010/main" val="27093963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0" y="152400"/>
            <a:ext cx="9144000" cy="1143000"/>
          </a:xfrm>
        </p:spPr>
        <p:txBody>
          <a:bodyPr/>
          <a:lstStyle/>
          <a:p>
            <a:r>
              <a:rPr lang="en-US" dirty="0" smtClean="0">
                <a:solidFill>
                  <a:schemeClr val="tx1"/>
                </a:solidFill>
              </a:rPr>
              <a:t>DNA origami all over the world</a:t>
            </a:r>
            <a:endParaRPr lang="en-US" dirty="0">
              <a:solidFill>
                <a:schemeClr val="tx1"/>
              </a:solidFill>
            </a:endParaRPr>
          </a:p>
        </p:txBody>
      </p:sp>
      <p:pic>
        <p:nvPicPr>
          <p:cNvPr id="4" name="Picture 3" descr="d6c59e12aafe6ebb3760c1ec79c45f0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43000"/>
            <a:ext cx="8534400" cy="5592508"/>
          </a:xfrm>
          <a:prstGeom prst="rect">
            <a:avLst/>
          </a:prstGeom>
        </p:spPr>
      </p:pic>
      <p:grpSp>
        <p:nvGrpSpPr>
          <p:cNvPr id="6" name="Group 5"/>
          <p:cNvGrpSpPr/>
          <p:nvPr/>
        </p:nvGrpSpPr>
        <p:grpSpPr>
          <a:xfrm>
            <a:off x="292100" y="2286000"/>
            <a:ext cx="3395953" cy="4429899"/>
            <a:chOff x="292100" y="2286000"/>
            <a:chExt cx="3395953" cy="4429899"/>
          </a:xfrm>
        </p:grpSpPr>
        <p:pic>
          <p:nvPicPr>
            <p:cNvPr id="7" name="Picture 6" descr="america_map.tiff"/>
            <p:cNvPicPr>
              <a:picLocks noChangeAspect="1"/>
            </p:cNvPicPr>
            <p:nvPr/>
          </p:nvPicPr>
          <p:blipFill rotWithShape="1">
            <a:blip r:embed="rId4">
              <a:extLst>
                <a:ext uri="{28A0092B-C50C-407E-A947-70E740481C1C}">
                  <a14:useLocalDpi xmlns:a14="http://schemas.microsoft.com/office/drawing/2010/main" val="0"/>
                </a:ext>
              </a:extLst>
            </a:blip>
            <a:srcRect l="16386" t="12069" r="14707" b="16897"/>
            <a:stretch/>
          </p:blipFill>
          <p:spPr>
            <a:xfrm>
              <a:off x="355600" y="2286000"/>
              <a:ext cx="3332453" cy="4185891"/>
            </a:xfrm>
            <a:prstGeom prst="rect">
              <a:avLst/>
            </a:prstGeom>
          </p:spPr>
        </p:pic>
        <p:sp>
          <p:nvSpPr>
            <p:cNvPr id="5" name="TextBox 4"/>
            <p:cNvSpPr txBox="1"/>
            <p:nvPr/>
          </p:nvSpPr>
          <p:spPr>
            <a:xfrm>
              <a:off x="292100" y="6438900"/>
              <a:ext cx="1408108" cy="276999"/>
            </a:xfrm>
            <a:prstGeom prst="rect">
              <a:avLst/>
            </a:prstGeom>
            <a:noFill/>
          </p:spPr>
          <p:txBody>
            <a:bodyPr wrap="none" rtlCol="0">
              <a:spAutoFit/>
            </a:bodyPr>
            <a:lstStyle/>
            <a:p>
              <a:r>
                <a:rPr lang="en-US" sz="1200" dirty="0" smtClean="0"/>
                <a:t>Rothemund, 2006</a:t>
              </a:r>
            </a:p>
          </p:txBody>
        </p:sp>
      </p:grpSp>
      <p:grpSp>
        <p:nvGrpSpPr>
          <p:cNvPr id="10" name="Group 9"/>
          <p:cNvGrpSpPr/>
          <p:nvPr/>
        </p:nvGrpSpPr>
        <p:grpSpPr>
          <a:xfrm>
            <a:off x="5956300" y="3390900"/>
            <a:ext cx="1693592" cy="3324999"/>
            <a:chOff x="5956300" y="3390900"/>
            <a:chExt cx="1693592" cy="3324999"/>
          </a:xfrm>
        </p:grpSpPr>
        <p:pic>
          <p:nvPicPr>
            <p:cNvPr id="9" name="Picture 8" descr="china_map.tiff"/>
            <p:cNvPicPr>
              <a:picLocks noChangeAspect="1"/>
            </p:cNvPicPr>
            <p:nvPr/>
          </p:nvPicPr>
          <p:blipFill>
            <a:blip r:embed="rId5">
              <a:grayscl/>
              <a:extLst>
                <a:ext uri="{BEBA8EAE-BF5A-486C-A8C5-ECC9F3942E4B}">
                  <a14:imgProps xmlns:a14="http://schemas.microsoft.com/office/drawing/2010/main">
                    <a14:imgLayer r:embed="rId6">
                      <a14:imgEffect>
                        <a14:colorTemperature colorTemp="2587"/>
                      </a14:imgEffect>
                      <a14:imgEffect>
                        <a14:saturation sat="104000"/>
                      </a14:imgEffect>
                      <a14:imgEffect>
                        <a14:brightnessContrast bright="4000" contrast="54000"/>
                      </a14:imgEffect>
                    </a14:imgLayer>
                  </a14:imgProps>
                </a:ext>
                <a:ext uri="{28A0092B-C50C-407E-A947-70E740481C1C}">
                  <a14:useLocalDpi xmlns:a14="http://schemas.microsoft.com/office/drawing/2010/main" val="0"/>
                </a:ext>
              </a:extLst>
            </a:blip>
            <a:stretch>
              <a:fillRect/>
            </a:stretch>
          </p:blipFill>
          <p:spPr>
            <a:xfrm>
              <a:off x="5956300" y="3390900"/>
              <a:ext cx="1693592" cy="1371600"/>
            </a:xfrm>
            <a:prstGeom prst="rect">
              <a:avLst/>
            </a:prstGeom>
          </p:spPr>
        </p:pic>
        <p:sp>
          <p:nvSpPr>
            <p:cNvPr id="12" name="TextBox 11"/>
            <p:cNvSpPr txBox="1"/>
            <p:nvPr/>
          </p:nvSpPr>
          <p:spPr>
            <a:xfrm>
              <a:off x="6019800" y="6438900"/>
              <a:ext cx="1271201" cy="276999"/>
            </a:xfrm>
            <a:prstGeom prst="rect">
              <a:avLst/>
            </a:prstGeom>
            <a:noFill/>
          </p:spPr>
          <p:txBody>
            <a:bodyPr wrap="none" rtlCol="0">
              <a:spAutoFit/>
            </a:bodyPr>
            <a:lstStyle/>
            <a:p>
              <a:r>
                <a:rPr lang="en-US" sz="1200" dirty="0" err="1" smtClean="0"/>
                <a:t>Qian</a:t>
              </a:r>
              <a:r>
                <a:rPr lang="en-US" sz="1200" dirty="0" smtClean="0"/>
                <a:t> et al, 2006</a:t>
              </a:r>
            </a:p>
          </p:txBody>
        </p:sp>
      </p:grpSp>
      <p:grpSp>
        <p:nvGrpSpPr>
          <p:cNvPr id="13" name="Group 12"/>
          <p:cNvGrpSpPr/>
          <p:nvPr/>
        </p:nvGrpSpPr>
        <p:grpSpPr>
          <a:xfrm>
            <a:off x="1371600" y="4114800"/>
            <a:ext cx="5867400" cy="152400"/>
            <a:chOff x="1371600" y="4114800"/>
            <a:chExt cx="5867400" cy="152400"/>
          </a:xfrm>
        </p:grpSpPr>
        <p:sp>
          <p:nvSpPr>
            <p:cNvPr id="11" name="Oval 10"/>
            <p:cNvSpPr/>
            <p:nvPr/>
          </p:nvSpPr>
          <p:spPr bwMode="auto">
            <a:xfrm>
              <a:off x="7086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p:cNvSpPr/>
            <p:nvPr/>
          </p:nvSpPr>
          <p:spPr bwMode="auto">
            <a:xfrm>
              <a:off x="1371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7" name="Oval 16"/>
          <p:cNvSpPr/>
          <p:nvPr/>
        </p:nvSpPr>
        <p:spPr bwMode="auto">
          <a:xfrm>
            <a:off x="26670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p:cNvSpPr/>
          <p:nvPr/>
        </p:nvSpPr>
        <p:spPr bwMode="auto">
          <a:xfrm>
            <a:off x="16764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p:cNvSpPr/>
          <p:nvPr/>
        </p:nvSpPr>
        <p:spPr bwMode="auto">
          <a:xfrm>
            <a:off x="4724400" y="3048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extBox 1"/>
          <p:cNvSpPr txBox="1"/>
          <p:nvPr/>
        </p:nvSpPr>
        <p:spPr>
          <a:xfrm>
            <a:off x="4191000" y="6096000"/>
            <a:ext cx="983462" cy="523220"/>
          </a:xfrm>
          <a:prstGeom prst="rect">
            <a:avLst/>
          </a:prstGeom>
          <a:noFill/>
        </p:spPr>
        <p:txBody>
          <a:bodyPr wrap="none" rtlCol="0">
            <a:spAutoFit/>
          </a:bodyPr>
          <a:lstStyle/>
          <a:p>
            <a:r>
              <a:rPr lang="en-US" sz="2800" b="1" dirty="0" smtClean="0"/>
              <a:t>2007</a:t>
            </a:r>
            <a:endParaRPr lang="en-US" sz="2800" b="1" dirty="0"/>
          </a:p>
        </p:txBody>
      </p:sp>
      <p:sp>
        <p:nvSpPr>
          <p:cNvPr id="18" name="Oval 17"/>
          <p:cNvSpPr/>
          <p:nvPr/>
        </p:nvSpPr>
        <p:spPr bwMode="auto">
          <a:xfrm>
            <a:off x="4495800" y="3606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818164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0" y="152400"/>
            <a:ext cx="9144000" cy="1143000"/>
          </a:xfrm>
        </p:spPr>
        <p:txBody>
          <a:bodyPr/>
          <a:lstStyle/>
          <a:p>
            <a:r>
              <a:rPr lang="en-US" dirty="0" smtClean="0">
                <a:solidFill>
                  <a:schemeClr val="tx1"/>
                </a:solidFill>
              </a:rPr>
              <a:t>DNA origami all over the world</a:t>
            </a:r>
            <a:endParaRPr lang="en-US" dirty="0">
              <a:solidFill>
                <a:schemeClr val="tx1"/>
              </a:solidFill>
            </a:endParaRPr>
          </a:p>
        </p:txBody>
      </p:sp>
      <p:pic>
        <p:nvPicPr>
          <p:cNvPr id="4" name="Picture 3" descr="d6c59e12aafe6ebb3760c1ec79c45f0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43000"/>
            <a:ext cx="8534400" cy="5592508"/>
          </a:xfrm>
          <a:prstGeom prst="rect">
            <a:avLst/>
          </a:prstGeom>
        </p:spPr>
      </p:pic>
      <p:grpSp>
        <p:nvGrpSpPr>
          <p:cNvPr id="6" name="Group 5"/>
          <p:cNvGrpSpPr/>
          <p:nvPr/>
        </p:nvGrpSpPr>
        <p:grpSpPr>
          <a:xfrm>
            <a:off x="292100" y="2286000"/>
            <a:ext cx="3395953" cy="4429899"/>
            <a:chOff x="292100" y="2286000"/>
            <a:chExt cx="3395953" cy="4429899"/>
          </a:xfrm>
        </p:grpSpPr>
        <p:pic>
          <p:nvPicPr>
            <p:cNvPr id="7" name="Picture 6" descr="america_map.tiff"/>
            <p:cNvPicPr>
              <a:picLocks noChangeAspect="1"/>
            </p:cNvPicPr>
            <p:nvPr/>
          </p:nvPicPr>
          <p:blipFill rotWithShape="1">
            <a:blip r:embed="rId4">
              <a:extLst>
                <a:ext uri="{28A0092B-C50C-407E-A947-70E740481C1C}">
                  <a14:useLocalDpi xmlns:a14="http://schemas.microsoft.com/office/drawing/2010/main" val="0"/>
                </a:ext>
              </a:extLst>
            </a:blip>
            <a:srcRect l="16386" t="12069" r="14707" b="16897"/>
            <a:stretch/>
          </p:blipFill>
          <p:spPr>
            <a:xfrm>
              <a:off x="355600" y="2286000"/>
              <a:ext cx="3332453" cy="4185891"/>
            </a:xfrm>
            <a:prstGeom prst="rect">
              <a:avLst/>
            </a:prstGeom>
          </p:spPr>
        </p:pic>
        <p:sp>
          <p:nvSpPr>
            <p:cNvPr id="5" name="TextBox 4"/>
            <p:cNvSpPr txBox="1"/>
            <p:nvPr/>
          </p:nvSpPr>
          <p:spPr>
            <a:xfrm>
              <a:off x="292100" y="6438900"/>
              <a:ext cx="1408108" cy="276999"/>
            </a:xfrm>
            <a:prstGeom prst="rect">
              <a:avLst/>
            </a:prstGeom>
            <a:noFill/>
          </p:spPr>
          <p:txBody>
            <a:bodyPr wrap="none" rtlCol="0">
              <a:spAutoFit/>
            </a:bodyPr>
            <a:lstStyle/>
            <a:p>
              <a:r>
                <a:rPr lang="en-US" sz="1200" dirty="0" smtClean="0"/>
                <a:t>Rothemund, 2006</a:t>
              </a:r>
            </a:p>
          </p:txBody>
        </p:sp>
      </p:grpSp>
      <p:grpSp>
        <p:nvGrpSpPr>
          <p:cNvPr id="10" name="Group 9"/>
          <p:cNvGrpSpPr/>
          <p:nvPr/>
        </p:nvGrpSpPr>
        <p:grpSpPr>
          <a:xfrm>
            <a:off x="5956300" y="3390900"/>
            <a:ext cx="1693592" cy="3324999"/>
            <a:chOff x="5956300" y="3390900"/>
            <a:chExt cx="1693592" cy="3324999"/>
          </a:xfrm>
        </p:grpSpPr>
        <p:pic>
          <p:nvPicPr>
            <p:cNvPr id="9" name="Picture 8" descr="china_map.tiff"/>
            <p:cNvPicPr>
              <a:picLocks noChangeAspect="1"/>
            </p:cNvPicPr>
            <p:nvPr/>
          </p:nvPicPr>
          <p:blipFill>
            <a:blip r:embed="rId5">
              <a:grayscl/>
              <a:extLst>
                <a:ext uri="{BEBA8EAE-BF5A-486C-A8C5-ECC9F3942E4B}">
                  <a14:imgProps xmlns:a14="http://schemas.microsoft.com/office/drawing/2010/main">
                    <a14:imgLayer r:embed="rId6">
                      <a14:imgEffect>
                        <a14:colorTemperature colorTemp="2587"/>
                      </a14:imgEffect>
                      <a14:imgEffect>
                        <a14:saturation sat="104000"/>
                      </a14:imgEffect>
                      <a14:imgEffect>
                        <a14:brightnessContrast bright="4000" contrast="54000"/>
                      </a14:imgEffect>
                    </a14:imgLayer>
                  </a14:imgProps>
                </a:ext>
                <a:ext uri="{28A0092B-C50C-407E-A947-70E740481C1C}">
                  <a14:useLocalDpi xmlns:a14="http://schemas.microsoft.com/office/drawing/2010/main" val="0"/>
                </a:ext>
              </a:extLst>
            </a:blip>
            <a:stretch>
              <a:fillRect/>
            </a:stretch>
          </p:blipFill>
          <p:spPr>
            <a:xfrm>
              <a:off x="5956300" y="3390900"/>
              <a:ext cx="1693592" cy="1371600"/>
            </a:xfrm>
            <a:prstGeom prst="rect">
              <a:avLst/>
            </a:prstGeom>
          </p:spPr>
        </p:pic>
        <p:sp>
          <p:nvSpPr>
            <p:cNvPr id="12" name="TextBox 11"/>
            <p:cNvSpPr txBox="1"/>
            <p:nvPr/>
          </p:nvSpPr>
          <p:spPr>
            <a:xfrm>
              <a:off x="6019800" y="6438900"/>
              <a:ext cx="1271201" cy="276999"/>
            </a:xfrm>
            <a:prstGeom prst="rect">
              <a:avLst/>
            </a:prstGeom>
            <a:noFill/>
          </p:spPr>
          <p:txBody>
            <a:bodyPr wrap="none" rtlCol="0">
              <a:spAutoFit/>
            </a:bodyPr>
            <a:lstStyle/>
            <a:p>
              <a:r>
                <a:rPr lang="en-US" sz="1200" dirty="0" err="1" smtClean="0"/>
                <a:t>Qian</a:t>
              </a:r>
              <a:r>
                <a:rPr lang="en-US" sz="1200" dirty="0" smtClean="0"/>
                <a:t> et al, 2006</a:t>
              </a:r>
            </a:p>
          </p:txBody>
        </p:sp>
      </p:grpSp>
      <p:grpSp>
        <p:nvGrpSpPr>
          <p:cNvPr id="13" name="Group 12"/>
          <p:cNvGrpSpPr/>
          <p:nvPr/>
        </p:nvGrpSpPr>
        <p:grpSpPr>
          <a:xfrm>
            <a:off x="1371600" y="4114800"/>
            <a:ext cx="5867400" cy="152400"/>
            <a:chOff x="1371600" y="4114800"/>
            <a:chExt cx="5867400" cy="152400"/>
          </a:xfrm>
        </p:grpSpPr>
        <p:sp>
          <p:nvSpPr>
            <p:cNvPr id="11" name="Oval 10"/>
            <p:cNvSpPr/>
            <p:nvPr/>
          </p:nvSpPr>
          <p:spPr bwMode="auto">
            <a:xfrm>
              <a:off x="7086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p:cNvSpPr/>
            <p:nvPr/>
          </p:nvSpPr>
          <p:spPr bwMode="auto">
            <a:xfrm>
              <a:off x="1371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
        <p:nvSpPr>
          <p:cNvPr id="17" name="Oval 16"/>
          <p:cNvSpPr/>
          <p:nvPr/>
        </p:nvSpPr>
        <p:spPr bwMode="auto">
          <a:xfrm>
            <a:off x="26670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p:cNvSpPr/>
          <p:nvPr/>
        </p:nvSpPr>
        <p:spPr bwMode="auto">
          <a:xfrm>
            <a:off x="16764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p:cNvSpPr/>
          <p:nvPr/>
        </p:nvSpPr>
        <p:spPr bwMode="auto">
          <a:xfrm>
            <a:off x="4724400" y="3048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extBox 1"/>
          <p:cNvSpPr txBox="1"/>
          <p:nvPr/>
        </p:nvSpPr>
        <p:spPr>
          <a:xfrm>
            <a:off x="4191000" y="6096000"/>
            <a:ext cx="983462" cy="523220"/>
          </a:xfrm>
          <a:prstGeom prst="rect">
            <a:avLst/>
          </a:prstGeom>
          <a:noFill/>
        </p:spPr>
        <p:txBody>
          <a:bodyPr wrap="none" rtlCol="0">
            <a:spAutoFit/>
          </a:bodyPr>
          <a:lstStyle/>
          <a:p>
            <a:r>
              <a:rPr lang="en-US" sz="2800" b="1" dirty="0" smtClean="0"/>
              <a:t>2008</a:t>
            </a:r>
            <a:endParaRPr lang="en-US" sz="2800" b="1" dirty="0"/>
          </a:p>
        </p:txBody>
      </p:sp>
      <p:sp>
        <p:nvSpPr>
          <p:cNvPr id="18" name="Oval 17"/>
          <p:cNvSpPr/>
          <p:nvPr/>
        </p:nvSpPr>
        <p:spPr bwMode="auto">
          <a:xfrm>
            <a:off x="4495800" y="3606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Oval 18"/>
          <p:cNvSpPr/>
          <p:nvPr/>
        </p:nvSpPr>
        <p:spPr bwMode="auto">
          <a:xfrm>
            <a:off x="4572000" y="3276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Oval 20"/>
          <p:cNvSpPr/>
          <p:nvPr/>
        </p:nvSpPr>
        <p:spPr bwMode="auto">
          <a:xfrm>
            <a:off x="4864100" y="3149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Oval 21"/>
          <p:cNvSpPr/>
          <p:nvPr/>
        </p:nvSpPr>
        <p:spPr bwMode="auto">
          <a:xfrm>
            <a:off x="1524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30" name="Group 29"/>
          <p:cNvGrpSpPr/>
          <p:nvPr/>
        </p:nvGrpSpPr>
        <p:grpSpPr>
          <a:xfrm>
            <a:off x="3994022" y="1143000"/>
            <a:ext cx="2680853" cy="1534333"/>
            <a:chOff x="3994022" y="1143000"/>
            <a:chExt cx="2680853" cy="1534333"/>
          </a:xfrm>
        </p:grpSpPr>
        <p:pic>
          <p:nvPicPr>
            <p:cNvPr id="26" name="Picture 25" descr="dolphin4.tiff"/>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001684">
              <a:off x="4953000" y="1905000"/>
              <a:ext cx="808542" cy="501650"/>
            </a:xfrm>
            <a:prstGeom prst="rect">
              <a:avLst/>
            </a:prstGeom>
          </p:spPr>
        </p:pic>
        <p:pic>
          <p:nvPicPr>
            <p:cNvPr id="27" name="Picture 26" descr="dolphin3.tiff"/>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725561">
              <a:off x="5733581" y="1555746"/>
              <a:ext cx="941294" cy="685800"/>
            </a:xfrm>
            <a:prstGeom prst="rect">
              <a:avLst/>
            </a:prstGeom>
          </p:spPr>
        </p:pic>
        <p:pic>
          <p:nvPicPr>
            <p:cNvPr id="28" name="Picture 27" descr="dolphin2.tiff"/>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114800" y="1143000"/>
              <a:ext cx="927100" cy="601362"/>
            </a:xfrm>
            <a:prstGeom prst="rect">
              <a:avLst/>
            </a:prstGeom>
          </p:spPr>
        </p:pic>
        <p:pic>
          <p:nvPicPr>
            <p:cNvPr id="29" name="Picture 28" descr="dolphin1.tiff"/>
            <p:cNvPicPr>
              <a:picLocks noChangeAspect="1"/>
            </p:cNvPicPr>
            <p:nvPr/>
          </p:nvPicPr>
          <p:blipFill>
            <a:blip r:embed="rId10">
              <a:grayscl/>
              <a:extLst>
                <a:ext uri="{BEBA8EAE-BF5A-486C-A8C5-ECC9F3942E4B}">
                  <a14:imgProps xmlns:a14="http://schemas.microsoft.com/office/drawing/2010/main">
                    <a14:imgLayer r:embed="rId11">
                      <a14:imgEffect>
                        <a14:brightnessContrast bright="-17000" contrast="-22000"/>
                      </a14:imgEffect>
                    </a14:imgLayer>
                  </a14:imgProps>
                </a:ext>
                <a:ext uri="{28A0092B-C50C-407E-A947-70E740481C1C}">
                  <a14:useLocalDpi xmlns:a14="http://schemas.microsoft.com/office/drawing/2010/main" val="0"/>
                </a:ext>
              </a:extLst>
            </a:blip>
            <a:stretch>
              <a:fillRect/>
            </a:stretch>
          </p:blipFill>
          <p:spPr>
            <a:xfrm rot="21282863">
              <a:off x="3994022" y="1947083"/>
              <a:ext cx="947351" cy="730250"/>
            </a:xfrm>
            <a:prstGeom prst="rect">
              <a:avLst/>
            </a:prstGeom>
          </p:spPr>
        </p:pic>
      </p:grpSp>
    </p:spTree>
    <p:extLst>
      <p:ext uri="{BB962C8B-B14F-4D97-AF65-F5344CB8AC3E}">
        <p14:creationId xmlns:p14="http://schemas.microsoft.com/office/powerpoint/2010/main" val="16142823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0" y="152400"/>
            <a:ext cx="9144000" cy="1143000"/>
          </a:xfrm>
        </p:spPr>
        <p:txBody>
          <a:bodyPr/>
          <a:lstStyle/>
          <a:p>
            <a:r>
              <a:rPr lang="en-US" dirty="0" smtClean="0">
                <a:solidFill>
                  <a:schemeClr val="tx1"/>
                </a:solidFill>
              </a:rPr>
              <a:t>DNA origami all over the world</a:t>
            </a:r>
            <a:endParaRPr lang="en-US" dirty="0">
              <a:solidFill>
                <a:schemeClr val="tx1"/>
              </a:solidFill>
            </a:endParaRPr>
          </a:p>
        </p:txBody>
      </p:sp>
      <p:pic>
        <p:nvPicPr>
          <p:cNvPr id="4" name="Picture 3" descr="d6c59e12aafe6ebb3760c1ec79c45f0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43000"/>
            <a:ext cx="8534400" cy="5592508"/>
          </a:xfrm>
          <a:prstGeom prst="rect">
            <a:avLst/>
          </a:prstGeom>
        </p:spPr>
      </p:pic>
      <p:grpSp>
        <p:nvGrpSpPr>
          <p:cNvPr id="6" name="Group 5"/>
          <p:cNvGrpSpPr/>
          <p:nvPr/>
        </p:nvGrpSpPr>
        <p:grpSpPr>
          <a:xfrm>
            <a:off x="292100" y="2286000"/>
            <a:ext cx="3395953" cy="4429899"/>
            <a:chOff x="292100" y="2286000"/>
            <a:chExt cx="3395953" cy="4429899"/>
          </a:xfrm>
        </p:grpSpPr>
        <p:pic>
          <p:nvPicPr>
            <p:cNvPr id="7" name="Picture 6" descr="america_map.tiff"/>
            <p:cNvPicPr>
              <a:picLocks noChangeAspect="1"/>
            </p:cNvPicPr>
            <p:nvPr/>
          </p:nvPicPr>
          <p:blipFill rotWithShape="1">
            <a:blip r:embed="rId4">
              <a:extLst>
                <a:ext uri="{28A0092B-C50C-407E-A947-70E740481C1C}">
                  <a14:useLocalDpi xmlns:a14="http://schemas.microsoft.com/office/drawing/2010/main" val="0"/>
                </a:ext>
              </a:extLst>
            </a:blip>
            <a:srcRect l="16386" t="12069" r="14707" b="16897"/>
            <a:stretch/>
          </p:blipFill>
          <p:spPr>
            <a:xfrm>
              <a:off x="355600" y="2286000"/>
              <a:ext cx="3332453" cy="4185891"/>
            </a:xfrm>
            <a:prstGeom prst="rect">
              <a:avLst/>
            </a:prstGeom>
          </p:spPr>
        </p:pic>
        <p:sp>
          <p:nvSpPr>
            <p:cNvPr id="5" name="TextBox 4"/>
            <p:cNvSpPr txBox="1"/>
            <p:nvPr/>
          </p:nvSpPr>
          <p:spPr>
            <a:xfrm>
              <a:off x="292100" y="6438900"/>
              <a:ext cx="1408108" cy="276999"/>
            </a:xfrm>
            <a:prstGeom prst="rect">
              <a:avLst/>
            </a:prstGeom>
            <a:noFill/>
          </p:spPr>
          <p:txBody>
            <a:bodyPr wrap="none" rtlCol="0">
              <a:spAutoFit/>
            </a:bodyPr>
            <a:lstStyle/>
            <a:p>
              <a:r>
                <a:rPr lang="en-US" sz="1200" dirty="0" smtClean="0"/>
                <a:t>Rothemund, 2006</a:t>
              </a:r>
            </a:p>
          </p:txBody>
        </p:sp>
      </p:grpSp>
      <p:grpSp>
        <p:nvGrpSpPr>
          <p:cNvPr id="10" name="Group 9"/>
          <p:cNvGrpSpPr/>
          <p:nvPr/>
        </p:nvGrpSpPr>
        <p:grpSpPr>
          <a:xfrm>
            <a:off x="5956300" y="3390900"/>
            <a:ext cx="1693592" cy="3324999"/>
            <a:chOff x="5956300" y="3390900"/>
            <a:chExt cx="1693592" cy="3324999"/>
          </a:xfrm>
        </p:grpSpPr>
        <p:pic>
          <p:nvPicPr>
            <p:cNvPr id="9" name="Picture 8" descr="china_map.tiff"/>
            <p:cNvPicPr>
              <a:picLocks noChangeAspect="1"/>
            </p:cNvPicPr>
            <p:nvPr/>
          </p:nvPicPr>
          <p:blipFill>
            <a:blip r:embed="rId5">
              <a:grayscl/>
              <a:extLst>
                <a:ext uri="{BEBA8EAE-BF5A-486C-A8C5-ECC9F3942E4B}">
                  <a14:imgProps xmlns:a14="http://schemas.microsoft.com/office/drawing/2010/main">
                    <a14:imgLayer r:embed="rId6">
                      <a14:imgEffect>
                        <a14:colorTemperature colorTemp="2587"/>
                      </a14:imgEffect>
                      <a14:imgEffect>
                        <a14:saturation sat="104000"/>
                      </a14:imgEffect>
                      <a14:imgEffect>
                        <a14:brightnessContrast bright="4000" contrast="54000"/>
                      </a14:imgEffect>
                    </a14:imgLayer>
                  </a14:imgProps>
                </a:ext>
                <a:ext uri="{28A0092B-C50C-407E-A947-70E740481C1C}">
                  <a14:useLocalDpi xmlns:a14="http://schemas.microsoft.com/office/drawing/2010/main" val="0"/>
                </a:ext>
              </a:extLst>
            </a:blip>
            <a:stretch>
              <a:fillRect/>
            </a:stretch>
          </p:blipFill>
          <p:spPr>
            <a:xfrm>
              <a:off x="5956300" y="3390900"/>
              <a:ext cx="1693592" cy="1371600"/>
            </a:xfrm>
            <a:prstGeom prst="rect">
              <a:avLst/>
            </a:prstGeom>
          </p:spPr>
        </p:pic>
        <p:sp>
          <p:nvSpPr>
            <p:cNvPr id="12" name="TextBox 11"/>
            <p:cNvSpPr txBox="1"/>
            <p:nvPr/>
          </p:nvSpPr>
          <p:spPr>
            <a:xfrm>
              <a:off x="6019800" y="6438900"/>
              <a:ext cx="1271201" cy="276999"/>
            </a:xfrm>
            <a:prstGeom prst="rect">
              <a:avLst/>
            </a:prstGeom>
            <a:noFill/>
          </p:spPr>
          <p:txBody>
            <a:bodyPr wrap="none" rtlCol="0">
              <a:spAutoFit/>
            </a:bodyPr>
            <a:lstStyle/>
            <a:p>
              <a:r>
                <a:rPr lang="en-US" sz="1200" dirty="0" err="1" smtClean="0"/>
                <a:t>Qian</a:t>
              </a:r>
              <a:r>
                <a:rPr lang="en-US" sz="1200" dirty="0" smtClean="0"/>
                <a:t> et al, 2006</a:t>
              </a:r>
            </a:p>
          </p:txBody>
        </p:sp>
      </p:grpSp>
      <p:sp>
        <p:nvSpPr>
          <p:cNvPr id="11" name="Oval 10"/>
          <p:cNvSpPr/>
          <p:nvPr/>
        </p:nvSpPr>
        <p:spPr bwMode="auto">
          <a:xfrm>
            <a:off x="7086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p:cNvSpPr/>
          <p:nvPr/>
        </p:nvSpPr>
        <p:spPr bwMode="auto">
          <a:xfrm>
            <a:off x="1371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p:cNvSpPr/>
          <p:nvPr/>
        </p:nvSpPr>
        <p:spPr bwMode="auto">
          <a:xfrm>
            <a:off x="26670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p:cNvSpPr/>
          <p:nvPr/>
        </p:nvSpPr>
        <p:spPr bwMode="auto">
          <a:xfrm>
            <a:off x="16764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p:cNvSpPr/>
          <p:nvPr/>
        </p:nvSpPr>
        <p:spPr bwMode="auto">
          <a:xfrm>
            <a:off x="4724400" y="3048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extBox 1"/>
          <p:cNvSpPr txBox="1"/>
          <p:nvPr/>
        </p:nvSpPr>
        <p:spPr>
          <a:xfrm>
            <a:off x="4191000" y="6096000"/>
            <a:ext cx="983462" cy="523220"/>
          </a:xfrm>
          <a:prstGeom prst="rect">
            <a:avLst/>
          </a:prstGeom>
          <a:noFill/>
        </p:spPr>
        <p:txBody>
          <a:bodyPr wrap="none" rtlCol="0">
            <a:spAutoFit/>
          </a:bodyPr>
          <a:lstStyle/>
          <a:p>
            <a:r>
              <a:rPr lang="en-US" sz="2800" b="1" dirty="0" smtClean="0"/>
              <a:t>2009</a:t>
            </a:r>
            <a:endParaRPr lang="en-US" sz="2800" b="1" dirty="0"/>
          </a:p>
        </p:txBody>
      </p:sp>
      <p:sp>
        <p:nvSpPr>
          <p:cNvPr id="18" name="Oval 17"/>
          <p:cNvSpPr/>
          <p:nvPr/>
        </p:nvSpPr>
        <p:spPr bwMode="auto">
          <a:xfrm>
            <a:off x="4495800" y="3606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Oval 18"/>
          <p:cNvSpPr/>
          <p:nvPr/>
        </p:nvSpPr>
        <p:spPr bwMode="auto">
          <a:xfrm>
            <a:off x="4572000" y="3276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Oval 20"/>
          <p:cNvSpPr/>
          <p:nvPr/>
        </p:nvSpPr>
        <p:spPr bwMode="auto">
          <a:xfrm>
            <a:off x="4864100" y="3149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Oval 21"/>
          <p:cNvSpPr/>
          <p:nvPr/>
        </p:nvSpPr>
        <p:spPr bwMode="auto">
          <a:xfrm>
            <a:off x="1524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 name="Oval 22"/>
          <p:cNvSpPr/>
          <p:nvPr/>
        </p:nvSpPr>
        <p:spPr bwMode="auto">
          <a:xfrm>
            <a:off x="4584700" y="3581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Oval 23"/>
          <p:cNvSpPr/>
          <p:nvPr/>
        </p:nvSpPr>
        <p:spPr bwMode="auto">
          <a:xfrm>
            <a:off x="2641600" y="3759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Oval 24"/>
          <p:cNvSpPr/>
          <p:nvPr/>
        </p:nvSpPr>
        <p:spPr bwMode="auto">
          <a:xfrm>
            <a:off x="7569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 name="Oval 25"/>
          <p:cNvSpPr/>
          <p:nvPr/>
        </p:nvSpPr>
        <p:spPr bwMode="auto">
          <a:xfrm>
            <a:off x="24511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7" name="Oval 26"/>
          <p:cNvSpPr/>
          <p:nvPr/>
        </p:nvSpPr>
        <p:spPr bwMode="auto">
          <a:xfrm>
            <a:off x="1651000" y="3873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9" name="Oval 28"/>
          <p:cNvSpPr/>
          <p:nvPr/>
        </p:nvSpPr>
        <p:spPr bwMode="auto">
          <a:xfrm>
            <a:off x="13208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Oval 29"/>
          <p:cNvSpPr/>
          <p:nvPr/>
        </p:nvSpPr>
        <p:spPr bwMode="auto">
          <a:xfrm>
            <a:off x="1282700" y="3987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Oval 30"/>
          <p:cNvSpPr/>
          <p:nvPr/>
        </p:nvSpPr>
        <p:spPr bwMode="auto">
          <a:xfrm>
            <a:off x="1943100" y="4127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2" name="Oval 31"/>
          <p:cNvSpPr/>
          <p:nvPr/>
        </p:nvSpPr>
        <p:spPr bwMode="auto">
          <a:xfrm>
            <a:off x="19050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3" name="Oval 32"/>
          <p:cNvSpPr/>
          <p:nvPr/>
        </p:nvSpPr>
        <p:spPr bwMode="auto">
          <a:xfrm>
            <a:off x="74803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37" name="Group 36"/>
          <p:cNvGrpSpPr/>
          <p:nvPr/>
        </p:nvGrpSpPr>
        <p:grpSpPr>
          <a:xfrm>
            <a:off x="3994022" y="1143000"/>
            <a:ext cx="2680853" cy="1534333"/>
            <a:chOff x="3994022" y="1143000"/>
            <a:chExt cx="2680853" cy="1534333"/>
          </a:xfrm>
        </p:grpSpPr>
        <p:pic>
          <p:nvPicPr>
            <p:cNvPr id="38" name="Picture 37" descr="dolphin4.tiff"/>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001684">
              <a:off x="4953000" y="1905000"/>
              <a:ext cx="808542" cy="501650"/>
            </a:xfrm>
            <a:prstGeom prst="rect">
              <a:avLst/>
            </a:prstGeom>
          </p:spPr>
        </p:pic>
        <p:pic>
          <p:nvPicPr>
            <p:cNvPr id="39" name="Picture 38" descr="dolphin3.tiff"/>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725561">
              <a:off x="5733581" y="1555746"/>
              <a:ext cx="941294" cy="685800"/>
            </a:xfrm>
            <a:prstGeom prst="rect">
              <a:avLst/>
            </a:prstGeom>
          </p:spPr>
        </p:pic>
        <p:pic>
          <p:nvPicPr>
            <p:cNvPr id="40" name="Picture 39" descr="dolphin2.tiff"/>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114800" y="1143000"/>
              <a:ext cx="927100" cy="601362"/>
            </a:xfrm>
            <a:prstGeom prst="rect">
              <a:avLst/>
            </a:prstGeom>
          </p:spPr>
        </p:pic>
        <p:pic>
          <p:nvPicPr>
            <p:cNvPr id="41" name="Picture 40" descr="dolphin1.tiff"/>
            <p:cNvPicPr>
              <a:picLocks noChangeAspect="1"/>
            </p:cNvPicPr>
            <p:nvPr/>
          </p:nvPicPr>
          <p:blipFill>
            <a:blip r:embed="rId10">
              <a:grayscl/>
              <a:extLst>
                <a:ext uri="{BEBA8EAE-BF5A-486C-A8C5-ECC9F3942E4B}">
                  <a14:imgProps xmlns:a14="http://schemas.microsoft.com/office/drawing/2010/main">
                    <a14:imgLayer r:embed="rId11">
                      <a14:imgEffect>
                        <a14:brightnessContrast bright="-17000" contrast="-22000"/>
                      </a14:imgEffect>
                    </a14:imgLayer>
                  </a14:imgProps>
                </a:ext>
                <a:ext uri="{28A0092B-C50C-407E-A947-70E740481C1C}">
                  <a14:useLocalDpi xmlns:a14="http://schemas.microsoft.com/office/drawing/2010/main" val="0"/>
                </a:ext>
              </a:extLst>
            </a:blip>
            <a:stretch>
              <a:fillRect/>
            </a:stretch>
          </p:blipFill>
          <p:spPr>
            <a:xfrm rot="21282863">
              <a:off x="3994022" y="1947083"/>
              <a:ext cx="947351" cy="730250"/>
            </a:xfrm>
            <a:prstGeom prst="rect">
              <a:avLst/>
            </a:prstGeom>
          </p:spPr>
        </p:pic>
      </p:grpSp>
    </p:spTree>
    <p:extLst>
      <p:ext uri="{BB962C8B-B14F-4D97-AF65-F5344CB8AC3E}">
        <p14:creationId xmlns:p14="http://schemas.microsoft.com/office/powerpoint/2010/main" val="29857228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0" y="152400"/>
            <a:ext cx="9144000" cy="1143000"/>
          </a:xfrm>
        </p:spPr>
        <p:txBody>
          <a:bodyPr/>
          <a:lstStyle/>
          <a:p>
            <a:r>
              <a:rPr lang="en-US" dirty="0" smtClean="0">
                <a:solidFill>
                  <a:schemeClr val="tx1"/>
                </a:solidFill>
              </a:rPr>
              <a:t>DNA origami all over the world</a:t>
            </a:r>
            <a:endParaRPr lang="en-US" dirty="0">
              <a:solidFill>
                <a:schemeClr val="tx1"/>
              </a:solidFill>
            </a:endParaRPr>
          </a:p>
        </p:txBody>
      </p:sp>
      <p:pic>
        <p:nvPicPr>
          <p:cNvPr id="4" name="Picture 3" descr="d6c59e12aafe6ebb3760c1ec79c45f0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43000"/>
            <a:ext cx="8534400" cy="5592508"/>
          </a:xfrm>
          <a:prstGeom prst="rect">
            <a:avLst/>
          </a:prstGeom>
        </p:spPr>
      </p:pic>
      <p:grpSp>
        <p:nvGrpSpPr>
          <p:cNvPr id="6" name="Group 5"/>
          <p:cNvGrpSpPr/>
          <p:nvPr/>
        </p:nvGrpSpPr>
        <p:grpSpPr>
          <a:xfrm>
            <a:off x="292100" y="2286000"/>
            <a:ext cx="3395953" cy="4429899"/>
            <a:chOff x="292100" y="2286000"/>
            <a:chExt cx="3395953" cy="4429899"/>
          </a:xfrm>
        </p:grpSpPr>
        <p:pic>
          <p:nvPicPr>
            <p:cNvPr id="7" name="Picture 6" descr="america_map.tiff"/>
            <p:cNvPicPr>
              <a:picLocks noChangeAspect="1"/>
            </p:cNvPicPr>
            <p:nvPr/>
          </p:nvPicPr>
          <p:blipFill rotWithShape="1">
            <a:blip r:embed="rId4">
              <a:extLst>
                <a:ext uri="{28A0092B-C50C-407E-A947-70E740481C1C}">
                  <a14:useLocalDpi xmlns:a14="http://schemas.microsoft.com/office/drawing/2010/main" val="0"/>
                </a:ext>
              </a:extLst>
            </a:blip>
            <a:srcRect l="16386" t="12069" r="14707" b="16897"/>
            <a:stretch/>
          </p:blipFill>
          <p:spPr>
            <a:xfrm>
              <a:off x="355600" y="2286000"/>
              <a:ext cx="3332453" cy="4185891"/>
            </a:xfrm>
            <a:prstGeom prst="rect">
              <a:avLst/>
            </a:prstGeom>
          </p:spPr>
        </p:pic>
        <p:sp>
          <p:nvSpPr>
            <p:cNvPr id="5" name="TextBox 4"/>
            <p:cNvSpPr txBox="1"/>
            <p:nvPr/>
          </p:nvSpPr>
          <p:spPr>
            <a:xfrm>
              <a:off x="292100" y="6438900"/>
              <a:ext cx="1408108" cy="276999"/>
            </a:xfrm>
            <a:prstGeom prst="rect">
              <a:avLst/>
            </a:prstGeom>
            <a:noFill/>
          </p:spPr>
          <p:txBody>
            <a:bodyPr wrap="none" rtlCol="0">
              <a:spAutoFit/>
            </a:bodyPr>
            <a:lstStyle/>
            <a:p>
              <a:r>
                <a:rPr lang="en-US" sz="1200" dirty="0" smtClean="0"/>
                <a:t>Rothemund, 2006</a:t>
              </a:r>
            </a:p>
          </p:txBody>
        </p:sp>
      </p:grpSp>
      <p:grpSp>
        <p:nvGrpSpPr>
          <p:cNvPr id="10" name="Group 9"/>
          <p:cNvGrpSpPr/>
          <p:nvPr/>
        </p:nvGrpSpPr>
        <p:grpSpPr>
          <a:xfrm>
            <a:off x="5956300" y="3390900"/>
            <a:ext cx="1693592" cy="3324999"/>
            <a:chOff x="5956300" y="3390900"/>
            <a:chExt cx="1693592" cy="3324999"/>
          </a:xfrm>
        </p:grpSpPr>
        <p:pic>
          <p:nvPicPr>
            <p:cNvPr id="9" name="Picture 8" descr="china_map.tiff"/>
            <p:cNvPicPr>
              <a:picLocks noChangeAspect="1"/>
            </p:cNvPicPr>
            <p:nvPr/>
          </p:nvPicPr>
          <p:blipFill>
            <a:blip r:embed="rId5">
              <a:grayscl/>
              <a:extLst>
                <a:ext uri="{BEBA8EAE-BF5A-486C-A8C5-ECC9F3942E4B}">
                  <a14:imgProps xmlns:a14="http://schemas.microsoft.com/office/drawing/2010/main">
                    <a14:imgLayer r:embed="rId6">
                      <a14:imgEffect>
                        <a14:colorTemperature colorTemp="2587"/>
                      </a14:imgEffect>
                      <a14:imgEffect>
                        <a14:saturation sat="104000"/>
                      </a14:imgEffect>
                      <a14:imgEffect>
                        <a14:brightnessContrast bright="4000" contrast="54000"/>
                      </a14:imgEffect>
                    </a14:imgLayer>
                  </a14:imgProps>
                </a:ext>
                <a:ext uri="{28A0092B-C50C-407E-A947-70E740481C1C}">
                  <a14:useLocalDpi xmlns:a14="http://schemas.microsoft.com/office/drawing/2010/main" val="0"/>
                </a:ext>
              </a:extLst>
            </a:blip>
            <a:stretch>
              <a:fillRect/>
            </a:stretch>
          </p:blipFill>
          <p:spPr>
            <a:xfrm>
              <a:off x="5956300" y="3390900"/>
              <a:ext cx="1693592" cy="1371600"/>
            </a:xfrm>
            <a:prstGeom prst="rect">
              <a:avLst/>
            </a:prstGeom>
          </p:spPr>
        </p:pic>
        <p:sp>
          <p:nvSpPr>
            <p:cNvPr id="12" name="TextBox 11"/>
            <p:cNvSpPr txBox="1"/>
            <p:nvPr/>
          </p:nvSpPr>
          <p:spPr>
            <a:xfrm>
              <a:off x="6019800" y="6438900"/>
              <a:ext cx="1271201" cy="276999"/>
            </a:xfrm>
            <a:prstGeom prst="rect">
              <a:avLst/>
            </a:prstGeom>
            <a:noFill/>
          </p:spPr>
          <p:txBody>
            <a:bodyPr wrap="none" rtlCol="0">
              <a:spAutoFit/>
            </a:bodyPr>
            <a:lstStyle/>
            <a:p>
              <a:r>
                <a:rPr lang="en-US" sz="1200" dirty="0" err="1" smtClean="0"/>
                <a:t>Qian</a:t>
              </a:r>
              <a:r>
                <a:rPr lang="en-US" sz="1200" dirty="0" smtClean="0"/>
                <a:t> et al, 2006</a:t>
              </a:r>
            </a:p>
          </p:txBody>
        </p:sp>
      </p:grpSp>
      <p:sp>
        <p:nvSpPr>
          <p:cNvPr id="11" name="Oval 10"/>
          <p:cNvSpPr/>
          <p:nvPr/>
        </p:nvSpPr>
        <p:spPr bwMode="auto">
          <a:xfrm>
            <a:off x="7086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p:cNvSpPr/>
          <p:nvPr/>
        </p:nvSpPr>
        <p:spPr bwMode="auto">
          <a:xfrm>
            <a:off x="1371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p:cNvSpPr/>
          <p:nvPr/>
        </p:nvSpPr>
        <p:spPr bwMode="auto">
          <a:xfrm>
            <a:off x="26670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p:cNvSpPr/>
          <p:nvPr/>
        </p:nvSpPr>
        <p:spPr bwMode="auto">
          <a:xfrm>
            <a:off x="16764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p:cNvSpPr/>
          <p:nvPr/>
        </p:nvSpPr>
        <p:spPr bwMode="auto">
          <a:xfrm>
            <a:off x="4724400" y="3048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extBox 1"/>
          <p:cNvSpPr txBox="1"/>
          <p:nvPr/>
        </p:nvSpPr>
        <p:spPr>
          <a:xfrm>
            <a:off x="4191000" y="6096000"/>
            <a:ext cx="983462" cy="523220"/>
          </a:xfrm>
          <a:prstGeom prst="rect">
            <a:avLst/>
          </a:prstGeom>
          <a:noFill/>
        </p:spPr>
        <p:txBody>
          <a:bodyPr wrap="none" rtlCol="0">
            <a:spAutoFit/>
          </a:bodyPr>
          <a:lstStyle/>
          <a:p>
            <a:r>
              <a:rPr lang="en-US" sz="2800" b="1" dirty="0" smtClean="0"/>
              <a:t>2010</a:t>
            </a:r>
            <a:endParaRPr lang="en-US" sz="2800" b="1" dirty="0"/>
          </a:p>
        </p:txBody>
      </p:sp>
      <p:sp>
        <p:nvSpPr>
          <p:cNvPr id="18" name="Oval 17"/>
          <p:cNvSpPr/>
          <p:nvPr/>
        </p:nvSpPr>
        <p:spPr bwMode="auto">
          <a:xfrm>
            <a:off x="4495800" y="3606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Oval 18"/>
          <p:cNvSpPr/>
          <p:nvPr/>
        </p:nvSpPr>
        <p:spPr bwMode="auto">
          <a:xfrm>
            <a:off x="4572000" y="3276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Oval 20"/>
          <p:cNvSpPr/>
          <p:nvPr/>
        </p:nvSpPr>
        <p:spPr bwMode="auto">
          <a:xfrm>
            <a:off x="4864100" y="3149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Oval 21"/>
          <p:cNvSpPr/>
          <p:nvPr/>
        </p:nvSpPr>
        <p:spPr bwMode="auto">
          <a:xfrm>
            <a:off x="1524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 name="Oval 22"/>
          <p:cNvSpPr/>
          <p:nvPr/>
        </p:nvSpPr>
        <p:spPr bwMode="auto">
          <a:xfrm>
            <a:off x="4584700" y="3581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Oval 23"/>
          <p:cNvSpPr/>
          <p:nvPr/>
        </p:nvSpPr>
        <p:spPr bwMode="auto">
          <a:xfrm>
            <a:off x="2641600" y="3759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Oval 24"/>
          <p:cNvSpPr/>
          <p:nvPr/>
        </p:nvSpPr>
        <p:spPr bwMode="auto">
          <a:xfrm>
            <a:off x="7569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 name="Oval 25"/>
          <p:cNvSpPr/>
          <p:nvPr/>
        </p:nvSpPr>
        <p:spPr bwMode="auto">
          <a:xfrm>
            <a:off x="24511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7" name="Oval 26"/>
          <p:cNvSpPr/>
          <p:nvPr/>
        </p:nvSpPr>
        <p:spPr bwMode="auto">
          <a:xfrm>
            <a:off x="1651000" y="3873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9" name="Oval 28"/>
          <p:cNvSpPr/>
          <p:nvPr/>
        </p:nvSpPr>
        <p:spPr bwMode="auto">
          <a:xfrm>
            <a:off x="13208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Oval 29"/>
          <p:cNvSpPr/>
          <p:nvPr/>
        </p:nvSpPr>
        <p:spPr bwMode="auto">
          <a:xfrm>
            <a:off x="1282700" y="3987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Oval 30"/>
          <p:cNvSpPr/>
          <p:nvPr/>
        </p:nvSpPr>
        <p:spPr bwMode="auto">
          <a:xfrm>
            <a:off x="1943100" y="4127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2" name="Oval 31"/>
          <p:cNvSpPr/>
          <p:nvPr/>
        </p:nvSpPr>
        <p:spPr bwMode="auto">
          <a:xfrm>
            <a:off x="19050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3" name="Oval 32"/>
          <p:cNvSpPr/>
          <p:nvPr/>
        </p:nvSpPr>
        <p:spPr bwMode="auto">
          <a:xfrm>
            <a:off x="74803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Oval 33"/>
          <p:cNvSpPr/>
          <p:nvPr/>
        </p:nvSpPr>
        <p:spPr bwMode="auto">
          <a:xfrm>
            <a:off x="1295400" y="3937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5" name="Oval 34"/>
          <p:cNvSpPr/>
          <p:nvPr/>
        </p:nvSpPr>
        <p:spPr bwMode="auto">
          <a:xfrm>
            <a:off x="44958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6" name="Oval 35"/>
          <p:cNvSpPr/>
          <p:nvPr/>
        </p:nvSpPr>
        <p:spPr bwMode="auto">
          <a:xfrm>
            <a:off x="2235200" y="3771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7" name="Oval 36"/>
          <p:cNvSpPr/>
          <p:nvPr/>
        </p:nvSpPr>
        <p:spPr bwMode="auto">
          <a:xfrm>
            <a:off x="2286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41" name="Group 40"/>
          <p:cNvGrpSpPr/>
          <p:nvPr/>
        </p:nvGrpSpPr>
        <p:grpSpPr>
          <a:xfrm>
            <a:off x="3994022" y="1143000"/>
            <a:ext cx="2680853" cy="1534333"/>
            <a:chOff x="3994022" y="1143000"/>
            <a:chExt cx="2680853" cy="1534333"/>
          </a:xfrm>
        </p:grpSpPr>
        <p:pic>
          <p:nvPicPr>
            <p:cNvPr id="42" name="Picture 41" descr="dolphin4.tiff"/>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001684">
              <a:off x="4953000" y="1905000"/>
              <a:ext cx="808542" cy="501650"/>
            </a:xfrm>
            <a:prstGeom prst="rect">
              <a:avLst/>
            </a:prstGeom>
          </p:spPr>
        </p:pic>
        <p:pic>
          <p:nvPicPr>
            <p:cNvPr id="43" name="Picture 42" descr="dolphin3.tiff"/>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725561">
              <a:off x="5733581" y="1555746"/>
              <a:ext cx="941294" cy="685800"/>
            </a:xfrm>
            <a:prstGeom prst="rect">
              <a:avLst/>
            </a:prstGeom>
          </p:spPr>
        </p:pic>
        <p:pic>
          <p:nvPicPr>
            <p:cNvPr id="44" name="Picture 43" descr="dolphin2.tiff"/>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114800" y="1143000"/>
              <a:ext cx="927100" cy="601362"/>
            </a:xfrm>
            <a:prstGeom prst="rect">
              <a:avLst/>
            </a:prstGeom>
          </p:spPr>
        </p:pic>
        <p:pic>
          <p:nvPicPr>
            <p:cNvPr id="45" name="Picture 44" descr="dolphin1.tiff"/>
            <p:cNvPicPr>
              <a:picLocks noChangeAspect="1"/>
            </p:cNvPicPr>
            <p:nvPr/>
          </p:nvPicPr>
          <p:blipFill>
            <a:blip r:embed="rId10">
              <a:grayscl/>
              <a:extLst>
                <a:ext uri="{BEBA8EAE-BF5A-486C-A8C5-ECC9F3942E4B}">
                  <a14:imgProps xmlns:a14="http://schemas.microsoft.com/office/drawing/2010/main">
                    <a14:imgLayer r:embed="rId11">
                      <a14:imgEffect>
                        <a14:brightnessContrast bright="-17000" contrast="-22000"/>
                      </a14:imgEffect>
                    </a14:imgLayer>
                  </a14:imgProps>
                </a:ext>
                <a:ext uri="{28A0092B-C50C-407E-A947-70E740481C1C}">
                  <a14:useLocalDpi xmlns:a14="http://schemas.microsoft.com/office/drawing/2010/main" val="0"/>
                </a:ext>
              </a:extLst>
            </a:blip>
            <a:stretch>
              <a:fillRect/>
            </a:stretch>
          </p:blipFill>
          <p:spPr>
            <a:xfrm rot="21282863">
              <a:off x="3994022" y="1947083"/>
              <a:ext cx="947351" cy="730250"/>
            </a:xfrm>
            <a:prstGeom prst="rect">
              <a:avLst/>
            </a:prstGeom>
          </p:spPr>
        </p:pic>
      </p:grpSp>
    </p:spTree>
    <p:extLst>
      <p:ext uri="{BB962C8B-B14F-4D97-AF65-F5344CB8AC3E}">
        <p14:creationId xmlns:p14="http://schemas.microsoft.com/office/powerpoint/2010/main" val="15551691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0" y="152400"/>
            <a:ext cx="9144000" cy="1143000"/>
          </a:xfrm>
        </p:spPr>
        <p:txBody>
          <a:bodyPr/>
          <a:lstStyle/>
          <a:p>
            <a:r>
              <a:rPr lang="en-US" dirty="0" smtClean="0">
                <a:solidFill>
                  <a:schemeClr val="tx1"/>
                </a:solidFill>
              </a:rPr>
              <a:t>DNA origami all over the world</a:t>
            </a:r>
            <a:endParaRPr lang="en-US" dirty="0">
              <a:solidFill>
                <a:schemeClr val="tx1"/>
              </a:solidFill>
            </a:endParaRPr>
          </a:p>
        </p:txBody>
      </p:sp>
      <p:pic>
        <p:nvPicPr>
          <p:cNvPr id="4" name="Picture 3" descr="d6c59e12aafe6ebb3760c1ec79c45f0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43000"/>
            <a:ext cx="8534400" cy="5592508"/>
          </a:xfrm>
          <a:prstGeom prst="rect">
            <a:avLst/>
          </a:prstGeom>
        </p:spPr>
      </p:pic>
      <p:grpSp>
        <p:nvGrpSpPr>
          <p:cNvPr id="6" name="Group 5"/>
          <p:cNvGrpSpPr/>
          <p:nvPr/>
        </p:nvGrpSpPr>
        <p:grpSpPr>
          <a:xfrm>
            <a:off x="292100" y="2286000"/>
            <a:ext cx="3395953" cy="4429899"/>
            <a:chOff x="292100" y="2286000"/>
            <a:chExt cx="3395953" cy="4429899"/>
          </a:xfrm>
        </p:grpSpPr>
        <p:pic>
          <p:nvPicPr>
            <p:cNvPr id="7" name="Picture 6" descr="america_map.tiff"/>
            <p:cNvPicPr>
              <a:picLocks noChangeAspect="1"/>
            </p:cNvPicPr>
            <p:nvPr/>
          </p:nvPicPr>
          <p:blipFill rotWithShape="1">
            <a:blip r:embed="rId4">
              <a:extLst>
                <a:ext uri="{28A0092B-C50C-407E-A947-70E740481C1C}">
                  <a14:useLocalDpi xmlns:a14="http://schemas.microsoft.com/office/drawing/2010/main" val="0"/>
                </a:ext>
              </a:extLst>
            </a:blip>
            <a:srcRect l="16386" t="12069" r="14707" b="16897"/>
            <a:stretch/>
          </p:blipFill>
          <p:spPr>
            <a:xfrm>
              <a:off x="355600" y="2286000"/>
              <a:ext cx="3332453" cy="4185891"/>
            </a:xfrm>
            <a:prstGeom prst="rect">
              <a:avLst/>
            </a:prstGeom>
          </p:spPr>
        </p:pic>
        <p:sp>
          <p:nvSpPr>
            <p:cNvPr id="5" name="TextBox 4"/>
            <p:cNvSpPr txBox="1"/>
            <p:nvPr/>
          </p:nvSpPr>
          <p:spPr>
            <a:xfrm>
              <a:off x="292100" y="6438900"/>
              <a:ext cx="1408108" cy="276999"/>
            </a:xfrm>
            <a:prstGeom prst="rect">
              <a:avLst/>
            </a:prstGeom>
            <a:noFill/>
          </p:spPr>
          <p:txBody>
            <a:bodyPr wrap="none" rtlCol="0">
              <a:spAutoFit/>
            </a:bodyPr>
            <a:lstStyle/>
            <a:p>
              <a:r>
                <a:rPr lang="en-US" sz="1200" dirty="0" smtClean="0"/>
                <a:t>Rothemund, 2006</a:t>
              </a:r>
            </a:p>
          </p:txBody>
        </p:sp>
      </p:grpSp>
      <p:grpSp>
        <p:nvGrpSpPr>
          <p:cNvPr id="10" name="Group 9"/>
          <p:cNvGrpSpPr/>
          <p:nvPr/>
        </p:nvGrpSpPr>
        <p:grpSpPr>
          <a:xfrm>
            <a:off x="5956300" y="3390900"/>
            <a:ext cx="1693592" cy="3324999"/>
            <a:chOff x="5956300" y="3390900"/>
            <a:chExt cx="1693592" cy="3324999"/>
          </a:xfrm>
        </p:grpSpPr>
        <p:pic>
          <p:nvPicPr>
            <p:cNvPr id="9" name="Picture 8" descr="china_map.tiff"/>
            <p:cNvPicPr>
              <a:picLocks noChangeAspect="1"/>
            </p:cNvPicPr>
            <p:nvPr/>
          </p:nvPicPr>
          <p:blipFill>
            <a:blip r:embed="rId5">
              <a:grayscl/>
              <a:extLst>
                <a:ext uri="{BEBA8EAE-BF5A-486C-A8C5-ECC9F3942E4B}">
                  <a14:imgProps xmlns:a14="http://schemas.microsoft.com/office/drawing/2010/main">
                    <a14:imgLayer r:embed="rId6">
                      <a14:imgEffect>
                        <a14:colorTemperature colorTemp="2587"/>
                      </a14:imgEffect>
                      <a14:imgEffect>
                        <a14:saturation sat="104000"/>
                      </a14:imgEffect>
                      <a14:imgEffect>
                        <a14:brightnessContrast bright="4000" contrast="54000"/>
                      </a14:imgEffect>
                    </a14:imgLayer>
                  </a14:imgProps>
                </a:ext>
                <a:ext uri="{28A0092B-C50C-407E-A947-70E740481C1C}">
                  <a14:useLocalDpi xmlns:a14="http://schemas.microsoft.com/office/drawing/2010/main" val="0"/>
                </a:ext>
              </a:extLst>
            </a:blip>
            <a:stretch>
              <a:fillRect/>
            </a:stretch>
          </p:blipFill>
          <p:spPr>
            <a:xfrm>
              <a:off x="5956300" y="3390900"/>
              <a:ext cx="1693592" cy="1371600"/>
            </a:xfrm>
            <a:prstGeom prst="rect">
              <a:avLst/>
            </a:prstGeom>
          </p:spPr>
        </p:pic>
        <p:sp>
          <p:nvSpPr>
            <p:cNvPr id="12" name="TextBox 11"/>
            <p:cNvSpPr txBox="1"/>
            <p:nvPr/>
          </p:nvSpPr>
          <p:spPr>
            <a:xfrm>
              <a:off x="6019800" y="6438900"/>
              <a:ext cx="1271201" cy="276999"/>
            </a:xfrm>
            <a:prstGeom prst="rect">
              <a:avLst/>
            </a:prstGeom>
            <a:noFill/>
          </p:spPr>
          <p:txBody>
            <a:bodyPr wrap="none" rtlCol="0">
              <a:spAutoFit/>
            </a:bodyPr>
            <a:lstStyle/>
            <a:p>
              <a:r>
                <a:rPr lang="en-US" sz="1200" dirty="0" err="1" smtClean="0"/>
                <a:t>Qian</a:t>
              </a:r>
              <a:r>
                <a:rPr lang="en-US" sz="1200" dirty="0" smtClean="0"/>
                <a:t> et al, 2006</a:t>
              </a:r>
            </a:p>
          </p:txBody>
        </p:sp>
      </p:grpSp>
      <p:sp>
        <p:nvSpPr>
          <p:cNvPr id="11" name="Oval 10"/>
          <p:cNvSpPr/>
          <p:nvPr/>
        </p:nvSpPr>
        <p:spPr bwMode="auto">
          <a:xfrm>
            <a:off x="7086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p:cNvSpPr/>
          <p:nvPr/>
        </p:nvSpPr>
        <p:spPr bwMode="auto">
          <a:xfrm>
            <a:off x="1371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p:cNvSpPr/>
          <p:nvPr/>
        </p:nvSpPr>
        <p:spPr bwMode="auto">
          <a:xfrm>
            <a:off x="26670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p:cNvSpPr/>
          <p:nvPr/>
        </p:nvSpPr>
        <p:spPr bwMode="auto">
          <a:xfrm>
            <a:off x="16764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p:cNvSpPr/>
          <p:nvPr/>
        </p:nvSpPr>
        <p:spPr bwMode="auto">
          <a:xfrm>
            <a:off x="4724400" y="3048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extBox 1"/>
          <p:cNvSpPr txBox="1"/>
          <p:nvPr/>
        </p:nvSpPr>
        <p:spPr>
          <a:xfrm>
            <a:off x="4191000" y="6096000"/>
            <a:ext cx="963650" cy="523220"/>
          </a:xfrm>
          <a:prstGeom prst="rect">
            <a:avLst/>
          </a:prstGeom>
          <a:noFill/>
        </p:spPr>
        <p:txBody>
          <a:bodyPr wrap="none" rtlCol="0">
            <a:spAutoFit/>
          </a:bodyPr>
          <a:lstStyle/>
          <a:p>
            <a:r>
              <a:rPr lang="en-US" sz="2800" b="1" dirty="0" smtClean="0"/>
              <a:t>2011</a:t>
            </a:r>
            <a:endParaRPr lang="en-US" sz="2800" b="1" dirty="0"/>
          </a:p>
        </p:txBody>
      </p:sp>
      <p:sp>
        <p:nvSpPr>
          <p:cNvPr id="18" name="Oval 17"/>
          <p:cNvSpPr/>
          <p:nvPr/>
        </p:nvSpPr>
        <p:spPr bwMode="auto">
          <a:xfrm>
            <a:off x="4495800" y="3606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Oval 18"/>
          <p:cNvSpPr/>
          <p:nvPr/>
        </p:nvSpPr>
        <p:spPr bwMode="auto">
          <a:xfrm>
            <a:off x="4572000" y="3276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Oval 20"/>
          <p:cNvSpPr/>
          <p:nvPr/>
        </p:nvSpPr>
        <p:spPr bwMode="auto">
          <a:xfrm>
            <a:off x="4864100" y="3149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Oval 21"/>
          <p:cNvSpPr/>
          <p:nvPr/>
        </p:nvSpPr>
        <p:spPr bwMode="auto">
          <a:xfrm>
            <a:off x="1524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 name="Oval 22"/>
          <p:cNvSpPr/>
          <p:nvPr/>
        </p:nvSpPr>
        <p:spPr bwMode="auto">
          <a:xfrm>
            <a:off x="4584700" y="3581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Oval 23"/>
          <p:cNvSpPr/>
          <p:nvPr/>
        </p:nvSpPr>
        <p:spPr bwMode="auto">
          <a:xfrm>
            <a:off x="2641600" y="3759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Oval 24"/>
          <p:cNvSpPr/>
          <p:nvPr/>
        </p:nvSpPr>
        <p:spPr bwMode="auto">
          <a:xfrm>
            <a:off x="7569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 name="Oval 25"/>
          <p:cNvSpPr/>
          <p:nvPr/>
        </p:nvSpPr>
        <p:spPr bwMode="auto">
          <a:xfrm>
            <a:off x="24511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7" name="Oval 26"/>
          <p:cNvSpPr/>
          <p:nvPr/>
        </p:nvSpPr>
        <p:spPr bwMode="auto">
          <a:xfrm>
            <a:off x="1651000" y="3873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9" name="Oval 28"/>
          <p:cNvSpPr/>
          <p:nvPr/>
        </p:nvSpPr>
        <p:spPr bwMode="auto">
          <a:xfrm>
            <a:off x="13208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Oval 29"/>
          <p:cNvSpPr/>
          <p:nvPr/>
        </p:nvSpPr>
        <p:spPr bwMode="auto">
          <a:xfrm>
            <a:off x="1282700" y="3987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Oval 30"/>
          <p:cNvSpPr/>
          <p:nvPr/>
        </p:nvSpPr>
        <p:spPr bwMode="auto">
          <a:xfrm>
            <a:off x="1943100" y="4127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2" name="Oval 31"/>
          <p:cNvSpPr/>
          <p:nvPr/>
        </p:nvSpPr>
        <p:spPr bwMode="auto">
          <a:xfrm>
            <a:off x="19050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3" name="Oval 32"/>
          <p:cNvSpPr/>
          <p:nvPr/>
        </p:nvSpPr>
        <p:spPr bwMode="auto">
          <a:xfrm>
            <a:off x="74803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Oval 33"/>
          <p:cNvSpPr/>
          <p:nvPr/>
        </p:nvSpPr>
        <p:spPr bwMode="auto">
          <a:xfrm>
            <a:off x="1295400" y="3937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5" name="Oval 34"/>
          <p:cNvSpPr/>
          <p:nvPr/>
        </p:nvSpPr>
        <p:spPr bwMode="auto">
          <a:xfrm>
            <a:off x="44958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6" name="Oval 35"/>
          <p:cNvSpPr/>
          <p:nvPr/>
        </p:nvSpPr>
        <p:spPr bwMode="auto">
          <a:xfrm>
            <a:off x="2235200" y="3771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7" name="Oval 36"/>
          <p:cNvSpPr/>
          <p:nvPr/>
        </p:nvSpPr>
        <p:spPr bwMode="auto">
          <a:xfrm>
            <a:off x="2286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8" name="Oval 37"/>
          <p:cNvSpPr/>
          <p:nvPr/>
        </p:nvSpPr>
        <p:spPr bwMode="auto">
          <a:xfrm>
            <a:off x="70104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9" name="Oval 38"/>
          <p:cNvSpPr/>
          <p:nvPr/>
        </p:nvSpPr>
        <p:spPr bwMode="auto">
          <a:xfrm>
            <a:off x="42545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0" name="Oval 39"/>
          <p:cNvSpPr/>
          <p:nvPr/>
        </p:nvSpPr>
        <p:spPr bwMode="auto">
          <a:xfrm>
            <a:off x="45339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1" name="Oval 40"/>
          <p:cNvSpPr/>
          <p:nvPr/>
        </p:nvSpPr>
        <p:spPr bwMode="auto">
          <a:xfrm>
            <a:off x="4559300" y="3467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2" name="Oval 41"/>
          <p:cNvSpPr/>
          <p:nvPr/>
        </p:nvSpPr>
        <p:spPr bwMode="auto">
          <a:xfrm>
            <a:off x="4622800" y="3695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3" name="Oval 42"/>
          <p:cNvSpPr/>
          <p:nvPr/>
        </p:nvSpPr>
        <p:spPr bwMode="auto">
          <a:xfrm>
            <a:off x="25273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4" name="Oval 43"/>
          <p:cNvSpPr/>
          <p:nvPr/>
        </p:nvSpPr>
        <p:spPr bwMode="auto">
          <a:xfrm>
            <a:off x="43561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5" name="Oval 44"/>
          <p:cNvSpPr/>
          <p:nvPr/>
        </p:nvSpPr>
        <p:spPr bwMode="auto">
          <a:xfrm>
            <a:off x="4241800" y="3429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6" name="Oval 45"/>
          <p:cNvSpPr/>
          <p:nvPr/>
        </p:nvSpPr>
        <p:spPr bwMode="auto">
          <a:xfrm>
            <a:off x="7315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7" name="Oval 46"/>
          <p:cNvSpPr/>
          <p:nvPr/>
        </p:nvSpPr>
        <p:spPr bwMode="auto">
          <a:xfrm>
            <a:off x="42926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8" name="Oval 47"/>
          <p:cNvSpPr/>
          <p:nvPr/>
        </p:nvSpPr>
        <p:spPr bwMode="auto">
          <a:xfrm>
            <a:off x="4889500" y="3136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52" name="Group 51"/>
          <p:cNvGrpSpPr/>
          <p:nvPr/>
        </p:nvGrpSpPr>
        <p:grpSpPr>
          <a:xfrm>
            <a:off x="3994022" y="1143000"/>
            <a:ext cx="2680853" cy="1534333"/>
            <a:chOff x="3994022" y="1143000"/>
            <a:chExt cx="2680853" cy="1534333"/>
          </a:xfrm>
        </p:grpSpPr>
        <p:pic>
          <p:nvPicPr>
            <p:cNvPr id="53" name="Picture 52" descr="dolphin4.tiff"/>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001684">
              <a:off x="4953000" y="1905000"/>
              <a:ext cx="808542" cy="501650"/>
            </a:xfrm>
            <a:prstGeom prst="rect">
              <a:avLst/>
            </a:prstGeom>
          </p:spPr>
        </p:pic>
        <p:pic>
          <p:nvPicPr>
            <p:cNvPr id="54" name="Picture 53" descr="dolphin3.tiff"/>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725561">
              <a:off x="5733581" y="1555746"/>
              <a:ext cx="941294" cy="685800"/>
            </a:xfrm>
            <a:prstGeom prst="rect">
              <a:avLst/>
            </a:prstGeom>
          </p:spPr>
        </p:pic>
        <p:pic>
          <p:nvPicPr>
            <p:cNvPr id="55" name="Picture 54" descr="dolphin2.tiff"/>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114800" y="1143000"/>
              <a:ext cx="927100" cy="601362"/>
            </a:xfrm>
            <a:prstGeom prst="rect">
              <a:avLst/>
            </a:prstGeom>
          </p:spPr>
        </p:pic>
        <p:pic>
          <p:nvPicPr>
            <p:cNvPr id="56" name="Picture 55" descr="dolphin1.tiff"/>
            <p:cNvPicPr>
              <a:picLocks noChangeAspect="1"/>
            </p:cNvPicPr>
            <p:nvPr/>
          </p:nvPicPr>
          <p:blipFill>
            <a:blip r:embed="rId10">
              <a:grayscl/>
              <a:extLst>
                <a:ext uri="{BEBA8EAE-BF5A-486C-A8C5-ECC9F3942E4B}">
                  <a14:imgProps xmlns:a14="http://schemas.microsoft.com/office/drawing/2010/main">
                    <a14:imgLayer r:embed="rId11">
                      <a14:imgEffect>
                        <a14:brightnessContrast bright="-17000" contrast="-22000"/>
                      </a14:imgEffect>
                    </a14:imgLayer>
                  </a14:imgProps>
                </a:ext>
                <a:ext uri="{28A0092B-C50C-407E-A947-70E740481C1C}">
                  <a14:useLocalDpi xmlns:a14="http://schemas.microsoft.com/office/drawing/2010/main" val="0"/>
                </a:ext>
              </a:extLst>
            </a:blip>
            <a:stretch>
              <a:fillRect/>
            </a:stretch>
          </p:blipFill>
          <p:spPr>
            <a:xfrm rot="21282863">
              <a:off x="3994022" y="1947083"/>
              <a:ext cx="947351" cy="730250"/>
            </a:xfrm>
            <a:prstGeom prst="rect">
              <a:avLst/>
            </a:prstGeom>
          </p:spPr>
        </p:pic>
      </p:grpSp>
    </p:spTree>
    <p:extLst>
      <p:ext uri="{BB962C8B-B14F-4D97-AF65-F5344CB8AC3E}">
        <p14:creationId xmlns:p14="http://schemas.microsoft.com/office/powerpoint/2010/main" val="23933572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0" y="152400"/>
            <a:ext cx="9144000" cy="1143000"/>
          </a:xfrm>
        </p:spPr>
        <p:txBody>
          <a:bodyPr/>
          <a:lstStyle/>
          <a:p>
            <a:r>
              <a:rPr lang="en-US" dirty="0" smtClean="0">
                <a:solidFill>
                  <a:schemeClr val="tx1"/>
                </a:solidFill>
              </a:rPr>
              <a:t>DNA origami all over the world</a:t>
            </a:r>
            <a:endParaRPr lang="en-US" dirty="0">
              <a:solidFill>
                <a:schemeClr val="tx1"/>
              </a:solidFill>
            </a:endParaRPr>
          </a:p>
        </p:txBody>
      </p:sp>
      <p:pic>
        <p:nvPicPr>
          <p:cNvPr id="4" name="Picture 3" descr="d6c59e12aafe6ebb3760c1ec79c45f0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43000"/>
            <a:ext cx="8534400" cy="5592508"/>
          </a:xfrm>
          <a:prstGeom prst="rect">
            <a:avLst/>
          </a:prstGeom>
        </p:spPr>
      </p:pic>
      <p:grpSp>
        <p:nvGrpSpPr>
          <p:cNvPr id="6" name="Group 5"/>
          <p:cNvGrpSpPr/>
          <p:nvPr/>
        </p:nvGrpSpPr>
        <p:grpSpPr>
          <a:xfrm>
            <a:off x="292100" y="2286000"/>
            <a:ext cx="3395953" cy="4429899"/>
            <a:chOff x="292100" y="2286000"/>
            <a:chExt cx="3395953" cy="4429899"/>
          </a:xfrm>
        </p:grpSpPr>
        <p:pic>
          <p:nvPicPr>
            <p:cNvPr id="7" name="Picture 6" descr="america_map.tiff"/>
            <p:cNvPicPr>
              <a:picLocks noChangeAspect="1"/>
            </p:cNvPicPr>
            <p:nvPr/>
          </p:nvPicPr>
          <p:blipFill rotWithShape="1">
            <a:blip r:embed="rId4">
              <a:extLst>
                <a:ext uri="{28A0092B-C50C-407E-A947-70E740481C1C}">
                  <a14:useLocalDpi xmlns:a14="http://schemas.microsoft.com/office/drawing/2010/main" val="0"/>
                </a:ext>
              </a:extLst>
            </a:blip>
            <a:srcRect l="16386" t="12069" r="14707" b="16897"/>
            <a:stretch/>
          </p:blipFill>
          <p:spPr>
            <a:xfrm>
              <a:off x="355600" y="2286000"/>
              <a:ext cx="3332453" cy="4185891"/>
            </a:xfrm>
            <a:prstGeom prst="rect">
              <a:avLst/>
            </a:prstGeom>
          </p:spPr>
        </p:pic>
        <p:sp>
          <p:nvSpPr>
            <p:cNvPr id="5" name="TextBox 4"/>
            <p:cNvSpPr txBox="1"/>
            <p:nvPr/>
          </p:nvSpPr>
          <p:spPr>
            <a:xfrm>
              <a:off x="292100" y="6438900"/>
              <a:ext cx="1408108" cy="276999"/>
            </a:xfrm>
            <a:prstGeom prst="rect">
              <a:avLst/>
            </a:prstGeom>
            <a:noFill/>
          </p:spPr>
          <p:txBody>
            <a:bodyPr wrap="none" rtlCol="0">
              <a:spAutoFit/>
            </a:bodyPr>
            <a:lstStyle/>
            <a:p>
              <a:r>
                <a:rPr lang="en-US" sz="1200" dirty="0" smtClean="0"/>
                <a:t>Rothemund, 2006</a:t>
              </a:r>
            </a:p>
          </p:txBody>
        </p:sp>
      </p:grpSp>
      <p:grpSp>
        <p:nvGrpSpPr>
          <p:cNvPr id="10" name="Group 9"/>
          <p:cNvGrpSpPr/>
          <p:nvPr/>
        </p:nvGrpSpPr>
        <p:grpSpPr>
          <a:xfrm>
            <a:off x="5956300" y="3390900"/>
            <a:ext cx="1693592" cy="3324999"/>
            <a:chOff x="5956300" y="3390900"/>
            <a:chExt cx="1693592" cy="3324999"/>
          </a:xfrm>
        </p:grpSpPr>
        <p:pic>
          <p:nvPicPr>
            <p:cNvPr id="9" name="Picture 8" descr="china_map.tiff"/>
            <p:cNvPicPr>
              <a:picLocks noChangeAspect="1"/>
            </p:cNvPicPr>
            <p:nvPr/>
          </p:nvPicPr>
          <p:blipFill>
            <a:blip r:embed="rId5">
              <a:grayscl/>
              <a:extLst>
                <a:ext uri="{BEBA8EAE-BF5A-486C-A8C5-ECC9F3942E4B}">
                  <a14:imgProps xmlns:a14="http://schemas.microsoft.com/office/drawing/2010/main">
                    <a14:imgLayer r:embed="rId6">
                      <a14:imgEffect>
                        <a14:colorTemperature colorTemp="2587"/>
                      </a14:imgEffect>
                      <a14:imgEffect>
                        <a14:saturation sat="104000"/>
                      </a14:imgEffect>
                      <a14:imgEffect>
                        <a14:brightnessContrast bright="4000" contrast="54000"/>
                      </a14:imgEffect>
                    </a14:imgLayer>
                  </a14:imgProps>
                </a:ext>
                <a:ext uri="{28A0092B-C50C-407E-A947-70E740481C1C}">
                  <a14:useLocalDpi xmlns:a14="http://schemas.microsoft.com/office/drawing/2010/main" val="0"/>
                </a:ext>
              </a:extLst>
            </a:blip>
            <a:stretch>
              <a:fillRect/>
            </a:stretch>
          </p:blipFill>
          <p:spPr>
            <a:xfrm>
              <a:off x="5956300" y="3390900"/>
              <a:ext cx="1693592" cy="1371600"/>
            </a:xfrm>
            <a:prstGeom prst="rect">
              <a:avLst/>
            </a:prstGeom>
          </p:spPr>
        </p:pic>
        <p:sp>
          <p:nvSpPr>
            <p:cNvPr id="12" name="TextBox 11"/>
            <p:cNvSpPr txBox="1"/>
            <p:nvPr/>
          </p:nvSpPr>
          <p:spPr>
            <a:xfrm>
              <a:off x="6019800" y="6438900"/>
              <a:ext cx="1271201" cy="276999"/>
            </a:xfrm>
            <a:prstGeom prst="rect">
              <a:avLst/>
            </a:prstGeom>
            <a:noFill/>
          </p:spPr>
          <p:txBody>
            <a:bodyPr wrap="none" rtlCol="0">
              <a:spAutoFit/>
            </a:bodyPr>
            <a:lstStyle/>
            <a:p>
              <a:r>
                <a:rPr lang="en-US" sz="1200" dirty="0" err="1" smtClean="0"/>
                <a:t>Qian</a:t>
              </a:r>
              <a:r>
                <a:rPr lang="en-US" sz="1200" dirty="0" smtClean="0"/>
                <a:t> et al, 2006</a:t>
              </a:r>
            </a:p>
          </p:txBody>
        </p:sp>
      </p:grpSp>
      <p:sp>
        <p:nvSpPr>
          <p:cNvPr id="11" name="Oval 10"/>
          <p:cNvSpPr/>
          <p:nvPr/>
        </p:nvSpPr>
        <p:spPr bwMode="auto">
          <a:xfrm>
            <a:off x="7086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p:cNvSpPr/>
          <p:nvPr/>
        </p:nvSpPr>
        <p:spPr bwMode="auto">
          <a:xfrm>
            <a:off x="1371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p:cNvSpPr/>
          <p:nvPr/>
        </p:nvSpPr>
        <p:spPr bwMode="auto">
          <a:xfrm>
            <a:off x="26670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p:cNvSpPr/>
          <p:nvPr/>
        </p:nvSpPr>
        <p:spPr bwMode="auto">
          <a:xfrm>
            <a:off x="16764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p:cNvSpPr/>
          <p:nvPr/>
        </p:nvSpPr>
        <p:spPr bwMode="auto">
          <a:xfrm>
            <a:off x="4724400" y="3048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extBox 1"/>
          <p:cNvSpPr txBox="1"/>
          <p:nvPr/>
        </p:nvSpPr>
        <p:spPr>
          <a:xfrm>
            <a:off x="4191000" y="6096000"/>
            <a:ext cx="983462" cy="523220"/>
          </a:xfrm>
          <a:prstGeom prst="rect">
            <a:avLst/>
          </a:prstGeom>
          <a:noFill/>
        </p:spPr>
        <p:txBody>
          <a:bodyPr wrap="none" rtlCol="0">
            <a:spAutoFit/>
          </a:bodyPr>
          <a:lstStyle/>
          <a:p>
            <a:r>
              <a:rPr lang="en-US" sz="2800" b="1" dirty="0" smtClean="0"/>
              <a:t>2012</a:t>
            </a:r>
            <a:endParaRPr lang="en-US" sz="2800" b="1" dirty="0"/>
          </a:p>
        </p:txBody>
      </p:sp>
      <p:sp>
        <p:nvSpPr>
          <p:cNvPr id="18" name="Oval 17"/>
          <p:cNvSpPr/>
          <p:nvPr/>
        </p:nvSpPr>
        <p:spPr bwMode="auto">
          <a:xfrm>
            <a:off x="4495800" y="3606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Oval 18"/>
          <p:cNvSpPr/>
          <p:nvPr/>
        </p:nvSpPr>
        <p:spPr bwMode="auto">
          <a:xfrm>
            <a:off x="4572000" y="3276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Oval 20"/>
          <p:cNvSpPr/>
          <p:nvPr/>
        </p:nvSpPr>
        <p:spPr bwMode="auto">
          <a:xfrm>
            <a:off x="4864100" y="3149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Oval 21"/>
          <p:cNvSpPr/>
          <p:nvPr/>
        </p:nvSpPr>
        <p:spPr bwMode="auto">
          <a:xfrm>
            <a:off x="1524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 name="Oval 22"/>
          <p:cNvSpPr/>
          <p:nvPr/>
        </p:nvSpPr>
        <p:spPr bwMode="auto">
          <a:xfrm>
            <a:off x="4584700" y="3581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Oval 23"/>
          <p:cNvSpPr/>
          <p:nvPr/>
        </p:nvSpPr>
        <p:spPr bwMode="auto">
          <a:xfrm>
            <a:off x="2641600" y="3759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Oval 24"/>
          <p:cNvSpPr/>
          <p:nvPr/>
        </p:nvSpPr>
        <p:spPr bwMode="auto">
          <a:xfrm>
            <a:off x="7569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 name="Oval 25"/>
          <p:cNvSpPr/>
          <p:nvPr/>
        </p:nvSpPr>
        <p:spPr bwMode="auto">
          <a:xfrm>
            <a:off x="24511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7" name="Oval 26"/>
          <p:cNvSpPr/>
          <p:nvPr/>
        </p:nvSpPr>
        <p:spPr bwMode="auto">
          <a:xfrm>
            <a:off x="1651000" y="3873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Oval 27"/>
          <p:cNvSpPr/>
          <p:nvPr/>
        </p:nvSpPr>
        <p:spPr bwMode="auto">
          <a:xfrm>
            <a:off x="7112000" y="4089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9" name="Oval 28"/>
          <p:cNvSpPr/>
          <p:nvPr/>
        </p:nvSpPr>
        <p:spPr bwMode="auto">
          <a:xfrm>
            <a:off x="13208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Oval 29"/>
          <p:cNvSpPr/>
          <p:nvPr/>
        </p:nvSpPr>
        <p:spPr bwMode="auto">
          <a:xfrm>
            <a:off x="1282700" y="3987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Oval 30"/>
          <p:cNvSpPr/>
          <p:nvPr/>
        </p:nvSpPr>
        <p:spPr bwMode="auto">
          <a:xfrm>
            <a:off x="1943100" y="4127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2" name="Oval 31"/>
          <p:cNvSpPr/>
          <p:nvPr/>
        </p:nvSpPr>
        <p:spPr bwMode="auto">
          <a:xfrm>
            <a:off x="19050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3" name="Oval 32"/>
          <p:cNvSpPr/>
          <p:nvPr/>
        </p:nvSpPr>
        <p:spPr bwMode="auto">
          <a:xfrm>
            <a:off x="74803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Oval 33"/>
          <p:cNvSpPr/>
          <p:nvPr/>
        </p:nvSpPr>
        <p:spPr bwMode="auto">
          <a:xfrm>
            <a:off x="1295400" y="3937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5" name="Oval 34"/>
          <p:cNvSpPr/>
          <p:nvPr/>
        </p:nvSpPr>
        <p:spPr bwMode="auto">
          <a:xfrm>
            <a:off x="44958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6" name="Oval 35"/>
          <p:cNvSpPr/>
          <p:nvPr/>
        </p:nvSpPr>
        <p:spPr bwMode="auto">
          <a:xfrm>
            <a:off x="2235200" y="3771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7" name="Oval 36"/>
          <p:cNvSpPr/>
          <p:nvPr/>
        </p:nvSpPr>
        <p:spPr bwMode="auto">
          <a:xfrm>
            <a:off x="2286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8" name="Oval 37"/>
          <p:cNvSpPr/>
          <p:nvPr/>
        </p:nvSpPr>
        <p:spPr bwMode="auto">
          <a:xfrm>
            <a:off x="70104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9" name="Oval 38"/>
          <p:cNvSpPr/>
          <p:nvPr/>
        </p:nvSpPr>
        <p:spPr bwMode="auto">
          <a:xfrm>
            <a:off x="42545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0" name="Oval 39"/>
          <p:cNvSpPr/>
          <p:nvPr/>
        </p:nvSpPr>
        <p:spPr bwMode="auto">
          <a:xfrm>
            <a:off x="45339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1" name="Oval 40"/>
          <p:cNvSpPr/>
          <p:nvPr/>
        </p:nvSpPr>
        <p:spPr bwMode="auto">
          <a:xfrm>
            <a:off x="4559300" y="3467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2" name="Oval 41"/>
          <p:cNvSpPr/>
          <p:nvPr/>
        </p:nvSpPr>
        <p:spPr bwMode="auto">
          <a:xfrm>
            <a:off x="4622800" y="3695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3" name="Oval 42"/>
          <p:cNvSpPr/>
          <p:nvPr/>
        </p:nvSpPr>
        <p:spPr bwMode="auto">
          <a:xfrm>
            <a:off x="25273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4" name="Oval 43"/>
          <p:cNvSpPr/>
          <p:nvPr/>
        </p:nvSpPr>
        <p:spPr bwMode="auto">
          <a:xfrm>
            <a:off x="43561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5" name="Oval 44"/>
          <p:cNvSpPr/>
          <p:nvPr/>
        </p:nvSpPr>
        <p:spPr bwMode="auto">
          <a:xfrm>
            <a:off x="4241800" y="3429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6" name="Oval 45"/>
          <p:cNvSpPr/>
          <p:nvPr/>
        </p:nvSpPr>
        <p:spPr bwMode="auto">
          <a:xfrm>
            <a:off x="7315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7" name="Oval 46"/>
          <p:cNvSpPr/>
          <p:nvPr/>
        </p:nvSpPr>
        <p:spPr bwMode="auto">
          <a:xfrm>
            <a:off x="42926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8" name="Oval 47"/>
          <p:cNvSpPr/>
          <p:nvPr/>
        </p:nvSpPr>
        <p:spPr bwMode="auto">
          <a:xfrm>
            <a:off x="4889500" y="3136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9" name="Oval 48"/>
          <p:cNvSpPr/>
          <p:nvPr/>
        </p:nvSpPr>
        <p:spPr bwMode="auto">
          <a:xfrm>
            <a:off x="4699000" y="3200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0" name="Oval 49"/>
          <p:cNvSpPr/>
          <p:nvPr/>
        </p:nvSpPr>
        <p:spPr bwMode="auto">
          <a:xfrm>
            <a:off x="69723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1" name="Oval 50"/>
          <p:cNvSpPr/>
          <p:nvPr/>
        </p:nvSpPr>
        <p:spPr bwMode="auto">
          <a:xfrm>
            <a:off x="2425700" y="4051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2" name="Oval 51"/>
          <p:cNvSpPr/>
          <p:nvPr/>
        </p:nvSpPr>
        <p:spPr bwMode="auto">
          <a:xfrm>
            <a:off x="72898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3" name="Oval 52"/>
          <p:cNvSpPr/>
          <p:nvPr/>
        </p:nvSpPr>
        <p:spPr bwMode="auto">
          <a:xfrm>
            <a:off x="45212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4" name="Oval 53"/>
          <p:cNvSpPr/>
          <p:nvPr/>
        </p:nvSpPr>
        <p:spPr bwMode="auto">
          <a:xfrm>
            <a:off x="25654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5" name="Oval 54"/>
          <p:cNvSpPr/>
          <p:nvPr/>
        </p:nvSpPr>
        <p:spPr bwMode="auto">
          <a:xfrm>
            <a:off x="70485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6" name="Oval 55"/>
          <p:cNvSpPr/>
          <p:nvPr/>
        </p:nvSpPr>
        <p:spPr bwMode="auto">
          <a:xfrm>
            <a:off x="67818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Oval 56"/>
          <p:cNvSpPr/>
          <p:nvPr/>
        </p:nvSpPr>
        <p:spPr bwMode="auto">
          <a:xfrm>
            <a:off x="4279900" y="3683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8" name="Oval 57"/>
          <p:cNvSpPr/>
          <p:nvPr/>
        </p:nvSpPr>
        <p:spPr bwMode="auto">
          <a:xfrm>
            <a:off x="7454900" y="4076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62" name="Group 61"/>
          <p:cNvGrpSpPr/>
          <p:nvPr/>
        </p:nvGrpSpPr>
        <p:grpSpPr>
          <a:xfrm>
            <a:off x="3994022" y="1143000"/>
            <a:ext cx="2680853" cy="1534333"/>
            <a:chOff x="3994022" y="1143000"/>
            <a:chExt cx="2680853" cy="1534333"/>
          </a:xfrm>
        </p:grpSpPr>
        <p:pic>
          <p:nvPicPr>
            <p:cNvPr id="63" name="Picture 62" descr="dolphin4.tiff"/>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001684">
              <a:off x="4953000" y="1905000"/>
              <a:ext cx="808542" cy="501650"/>
            </a:xfrm>
            <a:prstGeom prst="rect">
              <a:avLst/>
            </a:prstGeom>
          </p:spPr>
        </p:pic>
        <p:pic>
          <p:nvPicPr>
            <p:cNvPr id="64" name="Picture 63" descr="dolphin3.tiff"/>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725561">
              <a:off x="5733581" y="1555746"/>
              <a:ext cx="941294" cy="685800"/>
            </a:xfrm>
            <a:prstGeom prst="rect">
              <a:avLst/>
            </a:prstGeom>
          </p:spPr>
        </p:pic>
        <p:pic>
          <p:nvPicPr>
            <p:cNvPr id="65" name="Picture 64" descr="dolphin2.tiff"/>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114800" y="1143000"/>
              <a:ext cx="927100" cy="601362"/>
            </a:xfrm>
            <a:prstGeom prst="rect">
              <a:avLst/>
            </a:prstGeom>
          </p:spPr>
        </p:pic>
        <p:pic>
          <p:nvPicPr>
            <p:cNvPr id="66" name="Picture 65" descr="dolphin1.tiff"/>
            <p:cNvPicPr>
              <a:picLocks noChangeAspect="1"/>
            </p:cNvPicPr>
            <p:nvPr/>
          </p:nvPicPr>
          <p:blipFill>
            <a:blip r:embed="rId10">
              <a:grayscl/>
              <a:extLst>
                <a:ext uri="{BEBA8EAE-BF5A-486C-A8C5-ECC9F3942E4B}">
                  <a14:imgProps xmlns:a14="http://schemas.microsoft.com/office/drawing/2010/main">
                    <a14:imgLayer r:embed="rId11">
                      <a14:imgEffect>
                        <a14:brightnessContrast bright="-17000" contrast="-22000"/>
                      </a14:imgEffect>
                    </a14:imgLayer>
                  </a14:imgProps>
                </a:ext>
                <a:ext uri="{28A0092B-C50C-407E-A947-70E740481C1C}">
                  <a14:useLocalDpi xmlns:a14="http://schemas.microsoft.com/office/drawing/2010/main" val="0"/>
                </a:ext>
              </a:extLst>
            </a:blip>
            <a:stretch>
              <a:fillRect/>
            </a:stretch>
          </p:blipFill>
          <p:spPr>
            <a:xfrm rot="21282863">
              <a:off x="3994022" y="1947083"/>
              <a:ext cx="947351" cy="730250"/>
            </a:xfrm>
            <a:prstGeom prst="rect">
              <a:avLst/>
            </a:prstGeom>
          </p:spPr>
        </p:pic>
      </p:grpSp>
    </p:spTree>
    <p:extLst>
      <p:ext uri="{BB962C8B-B14F-4D97-AF65-F5344CB8AC3E}">
        <p14:creationId xmlns:p14="http://schemas.microsoft.com/office/powerpoint/2010/main" val="3007929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0" y="152400"/>
            <a:ext cx="9144000" cy="1143000"/>
          </a:xfrm>
        </p:spPr>
        <p:txBody>
          <a:bodyPr/>
          <a:lstStyle/>
          <a:p>
            <a:r>
              <a:rPr lang="en-US" dirty="0" smtClean="0">
                <a:solidFill>
                  <a:schemeClr val="tx1"/>
                </a:solidFill>
              </a:rPr>
              <a:t>DNA origami all over the world</a:t>
            </a:r>
            <a:endParaRPr lang="en-US" dirty="0">
              <a:solidFill>
                <a:schemeClr val="tx1"/>
              </a:solidFill>
            </a:endParaRPr>
          </a:p>
        </p:txBody>
      </p:sp>
      <p:pic>
        <p:nvPicPr>
          <p:cNvPr id="4" name="Picture 3" descr="d6c59e12aafe6ebb3760c1ec79c45f0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43000"/>
            <a:ext cx="8534400" cy="5592508"/>
          </a:xfrm>
          <a:prstGeom prst="rect">
            <a:avLst/>
          </a:prstGeom>
        </p:spPr>
      </p:pic>
      <p:grpSp>
        <p:nvGrpSpPr>
          <p:cNvPr id="6" name="Group 5"/>
          <p:cNvGrpSpPr/>
          <p:nvPr/>
        </p:nvGrpSpPr>
        <p:grpSpPr>
          <a:xfrm>
            <a:off x="292100" y="2286000"/>
            <a:ext cx="3395953" cy="4429899"/>
            <a:chOff x="292100" y="2286000"/>
            <a:chExt cx="3395953" cy="4429899"/>
          </a:xfrm>
        </p:grpSpPr>
        <p:pic>
          <p:nvPicPr>
            <p:cNvPr id="7" name="Picture 6" descr="america_map.tiff"/>
            <p:cNvPicPr>
              <a:picLocks noChangeAspect="1"/>
            </p:cNvPicPr>
            <p:nvPr/>
          </p:nvPicPr>
          <p:blipFill rotWithShape="1">
            <a:blip r:embed="rId4">
              <a:extLst>
                <a:ext uri="{28A0092B-C50C-407E-A947-70E740481C1C}">
                  <a14:useLocalDpi xmlns:a14="http://schemas.microsoft.com/office/drawing/2010/main" val="0"/>
                </a:ext>
              </a:extLst>
            </a:blip>
            <a:srcRect l="16386" t="12069" r="14707" b="16897"/>
            <a:stretch/>
          </p:blipFill>
          <p:spPr>
            <a:xfrm>
              <a:off x="355600" y="2286000"/>
              <a:ext cx="3332453" cy="4185891"/>
            </a:xfrm>
            <a:prstGeom prst="rect">
              <a:avLst/>
            </a:prstGeom>
          </p:spPr>
        </p:pic>
        <p:sp>
          <p:nvSpPr>
            <p:cNvPr id="5" name="TextBox 4"/>
            <p:cNvSpPr txBox="1"/>
            <p:nvPr/>
          </p:nvSpPr>
          <p:spPr>
            <a:xfrm>
              <a:off x="292100" y="6438900"/>
              <a:ext cx="1408108" cy="276999"/>
            </a:xfrm>
            <a:prstGeom prst="rect">
              <a:avLst/>
            </a:prstGeom>
            <a:noFill/>
          </p:spPr>
          <p:txBody>
            <a:bodyPr wrap="none" rtlCol="0">
              <a:spAutoFit/>
            </a:bodyPr>
            <a:lstStyle/>
            <a:p>
              <a:r>
                <a:rPr lang="en-US" sz="1200" dirty="0" smtClean="0"/>
                <a:t>Rothemund, 2006</a:t>
              </a:r>
            </a:p>
          </p:txBody>
        </p:sp>
      </p:grpSp>
      <p:grpSp>
        <p:nvGrpSpPr>
          <p:cNvPr id="10" name="Group 9"/>
          <p:cNvGrpSpPr/>
          <p:nvPr/>
        </p:nvGrpSpPr>
        <p:grpSpPr>
          <a:xfrm>
            <a:off x="5956300" y="3390900"/>
            <a:ext cx="1693592" cy="3324999"/>
            <a:chOff x="5956300" y="3390900"/>
            <a:chExt cx="1693592" cy="3324999"/>
          </a:xfrm>
        </p:grpSpPr>
        <p:pic>
          <p:nvPicPr>
            <p:cNvPr id="9" name="Picture 8" descr="china_map.tiff"/>
            <p:cNvPicPr>
              <a:picLocks noChangeAspect="1"/>
            </p:cNvPicPr>
            <p:nvPr/>
          </p:nvPicPr>
          <p:blipFill>
            <a:blip r:embed="rId5">
              <a:grayscl/>
              <a:extLst>
                <a:ext uri="{BEBA8EAE-BF5A-486C-A8C5-ECC9F3942E4B}">
                  <a14:imgProps xmlns:a14="http://schemas.microsoft.com/office/drawing/2010/main">
                    <a14:imgLayer r:embed="rId6">
                      <a14:imgEffect>
                        <a14:colorTemperature colorTemp="2587"/>
                      </a14:imgEffect>
                      <a14:imgEffect>
                        <a14:saturation sat="104000"/>
                      </a14:imgEffect>
                      <a14:imgEffect>
                        <a14:brightnessContrast bright="4000" contrast="54000"/>
                      </a14:imgEffect>
                    </a14:imgLayer>
                  </a14:imgProps>
                </a:ext>
                <a:ext uri="{28A0092B-C50C-407E-A947-70E740481C1C}">
                  <a14:useLocalDpi xmlns:a14="http://schemas.microsoft.com/office/drawing/2010/main" val="0"/>
                </a:ext>
              </a:extLst>
            </a:blip>
            <a:stretch>
              <a:fillRect/>
            </a:stretch>
          </p:blipFill>
          <p:spPr>
            <a:xfrm>
              <a:off x="5956300" y="3390900"/>
              <a:ext cx="1693592" cy="1371600"/>
            </a:xfrm>
            <a:prstGeom prst="rect">
              <a:avLst/>
            </a:prstGeom>
          </p:spPr>
        </p:pic>
        <p:sp>
          <p:nvSpPr>
            <p:cNvPr id="12" name="TextBox 11"/>
            <p:cNvSpPr txBox="1"/>
            <p:nvPr/>
          </p:nvSpPr>
          <p:spPr>
            <a:xfrm>
              <a:off x="6019800" y="6438900"/>
              <a:ext cx="1271201" cy="276999"/>
            </a:xfrm>
            <a:prstGeom prst="rect">
              <a:avLst/>
            </a:prstGeom>
            <a:noFill/>
          </p:spPr>
          <p:txBody>
            <a:bodyPr wrap="none" rtlCol="0">
              <a:spAutoFit/>
            </a:bodyPr>
            <a:lstStyle/>
            <a:p>
              <a:r>
                <a:rPr lang="en-US" sz="1200" dirty="0" err="1" smtClean="0"/>
                <a:t>Qian</a:t>
              </a:r>
              <a:r>
                <a:rPr lang="en-US" sz="1200" dirty="0" smtClean="0"/>
                <a:t> et al, 2006</a:t>
              </a:r>
            </a:p>
          </p:txBody>
        </p:sp>
      </p:grpSp>
      <p:sp>
        <p:nvSpPr>
          <p:cNvPr id="11" name="Oval 10"/>
          <p:cNvSpPr/>
          <p:nvPr/>
        </p:nvSpPr>
        <p:spPr bwMode="auto">
          <a:xfrm>
            <a:off x="7086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p:cNvSpPr/>
          <p:nvPr/>
        </p:nvSpPr>
        <p:spPr bwMode="auto">
          <a:xfrm>
            <a:off x="1371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p:cNvSpPr/>
          <p:nvPr/>
        </p:nvSpPr>
        <p:spPr bwMode="auto">
          <a:xfrm>
            <a:off x="26670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p:cNvSpPr/>
          <p:nvPr/>
        </p:nvSpPr>
        <p:spPr bwMode="auto">
          <a:xfrm>
            <a:off x="16764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p:cNvSpPr/>
          <p:nvPr/>
        </p:nvSpPr>
        <p:spPr bwMode="auto">
          <a:xfrm>
            <a:off x="4724400" y="3048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extBox 1"/>
          <p:cNvSpPr txBox="1"/>
          <p:nvPr/>
        </p:nvSpPr>
        <p:spPr>
          <a:xfrm>
            <a:off x="4191000" y="6096000"/>
            <a:ext cx="983462" cy="523220"/>
          </a:xfrm>
          <a:prstGeom prst="rect">
            <a:avLst/>
          </a:prstGeom>
          <a:noFill/>
        </p:spPr>
        <p:txBody>
          <a:bodyPr wrap="none" rtlCol="0">
            <a:spAutoFit/>
          </a:bodyPr>
          <a:lstStyle/>
          <a:p>
            <a:r>
              <a:rPr lang="en-US" sz="2800" b="1" dirty="0" smtClean="0"/>
              <a:t>2013</a:t>
            </a:r>
            <a:endParaRPr lang="en-US" sz="2800" b="1" dirty="0"/>
          </a:p>
        </p:txBody>
      </p:sp>
      <p:sp>
        <p:nvSpPr>
          <p:cNvPr id="18" name="Oval 17"/>
          <p:cNvSpPr/>
          <p:nvPr/>
        </p:nvSpPr>
        <p:spPr bwMode="auto">
          <a:xfrm>
            <a:off x="4495800" y="3606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Oval 18"/>
          <p:cNvSpPr/>
          <p:nvPr/>
        </p:nvSpPr>
        <p:spPr bwMode="auto">
          <a:xfrm>
            <a:off x="4572000" y="3276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Oval 20"/>
          <p:cNvSpPr/>
          <p:nvPr/>
        </p:nvSpPr>
        <p:spPr bwMode="auto">
          <a:xfrm>
            <a:off x="4864100" y="3149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Oval 21"/>
          <p:cNvSpPr/>
          <p:nvPr/>
        </p:nvSpPr>
        <p:spPr bwMode="auto">
          <a:xfrm>
            <a:off x="1524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 name="Oval 22"/>
          <p:cNvSpPr/>
          <p:nvPr/>
        </p:nvSpPr>
        <p:spPr bwMode="auto">
          <a:xfrm>
            <a:off x="4584700" y="3581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Oval 23"/>
          <p:cNvSpPr/>
          <p:nvPr/>
        </p:nvSpPr>
        <p:spPr bwMode="auto">
          <a:xfrm>
            <a:off x="2641600" y="3759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Oval 24"/>
          <p:cNvSpPr/>
          <p:nvPr/>
        </p:nvSpPr>
        <p:spPr bwMode="auto">
          <a:xfrm>
            <a:off x="7569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 name="Oval 25"/>
          <p:cNvSpPr/>
          <p:nvPr/>
        </p:nvSpPr>
        <p:spPr bwMode="auto">
          <a:xfrm>
            <a:off x="24511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7" name="Oval 26"/>
          <p:cNvSpPr/>
          <p:nvPr/>
        </p:nvSpPr>
        <p:spPr bwMode="auto">
          <a:xfrm>
            <a:off x="1651000" y="3873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Oval 27"/>
          <p:cNvSpPr/>
          <p:nvPr/>
        </p:nvSpPr>
        <p:spPr bwMode="auto">
          <a:xfrm>
            <a:off x="7112000" y="4089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9" name="Oval 28"/>
          <p:cNvSpPr/>
          <p:nvPr/>
        </p:nvSpPr>
        <p:spPr bwMode="auto">
          <a:xfrm>
            <a:off x="13208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Oval 29"/>
          <p:cNvSpPr/>
          <p:nvPr/>
        </p:nvSpPr>
        <p:spPr bwMode="auto">
          <a:xfrm>
            <a:off x="1282700" y="3987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Oval 30"/>
          <p:cNvSpPr/>
          <p:nvPr/>
        </p:nvSpPr>
        <p:spPr bwMode="auto">
          <a:xfrm>
            <a:off x="1943100" y="4127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2" name="Oval 31"/>
          <p:cNvSpPr/>
          <p:nvPr/>
        </p:nvSpPr>
        <p:spPr bwMode="auto">
          <a:xfrm>
            <a:off x="19050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3" name="Oval 32"/>
          <p:cNvSpPr/>
          <p:nvPr/>
        </p:nvSpPr>
        <p:spPr bwMode="auto">
          <a:xfrm>
            <a:off x="74803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Oval 33"/>
          <p:cNvSpPr/>
          <p:nvPr/>
        </p:nvSpPr>
        <p:spPr bwMode="auto">
          <a:xfrm>
            <a:off x="1295400" y="3937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5" name="Oval 34"/>
          <p:cNvSpPr/>
          <p:nvPr/>
        </p:nvSpPr>
        <p:spPr bwMode="auto">
          <a:xfrm>
            <a:off x="44958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6" name="Oval 35"/>
          <p:cNvSpPr/>
          <p:nvPr/>
        </p:nvSpPr>
        <p:spPr bwMode="auto">
          <a:xfrm>
            <a:off x="2235200" y="3771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7" name="Oval 36"/>
          <p:cNvSpPr/>
          <p:nvPr/>
        </p:nvSpPr>
        <p:spPr bwMode="auto">
          <a:xfrm>
            <a:off x="2286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8" name="Oval 37"/>
          <p:cNvSpPr/>
          <p:nvPr/>
        </p:nvSpPr>
        <p:spPr bwMode="auto">
          <a:xfrm>
            <a:off x="70104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9" name="Oval 38"/>
          <p:cNvSpPr/>
          <p:nvPr/>
        </p:nvSpPr>
        <p:spPr bwMode="auto">
          <a:xfrm>
            <a:off x="42545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0" name="Oval 39"/>
          <p:cNvSpPr/>
          <p:nvPr/>
        </p:nvSpPr>
        <p:spPr bwMode="auto">
          <a:xfrm>
            <a:off x="45339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1" name="Oval 40"/>
          <p:cNvSpPr/>
          <p:nvPr/>
        </p:nvSpPr>
        <p:spPr bwMode="auto">
          <a:xfrm>
            <a:off x="4559300" y="3467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2" name="Oval 41"/>
          <p:cNvSpPr/>
          <p:nvPr/>
        </p:nvSpPr>
        <p:spPr bwMode="auto">
          <a:xfrm>
            <a:off x="4622800" y="3695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3" name="Oval 42"/>
          <p:cNvSpPr/>
          <p:nvPr/>
        </p:nvSpPr>
        <p:spPr bwMode="auto">
          <a:xfrm>
            <a:off x="25273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4" name="Oval 43"/>
          <p:cNvSpPr/>
          <p:nvPr/>
        </p:nvSpPr>
        <p:spPr bwMode="auto">
          <a:xfrm>
            <a:off x="43561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5" name="Oval 44"/>
          <p:cNvSpPr/>
          <p:nvPr/>
        </p:nvSpPr>
        <p:spPr bwMode="auto">
          <a:xfrm>
            <a:off x="4241800" y="3429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6" name="Oval 45"/>
          <p:cNvSpPr/>
          <p:nvPr/>
        </p:nvSpPr>
        <p:spPr bwMode="auto">
          <a:xfrm>
            <a:off x="7315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7" name="Oval 46"/>
          <p:cNvSpPr/>
          <p:nvPr/>
        </p:nvSpPr>
        <p:spPr bwMode="auto">
          <a:xfrm>
            <a:off x="42926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8" name="Oval 47"/>
          <p:cNvSpPr/>
          <p:nvPr/>
        </p:nvSpPr>
        <p:spPr bwMode="auto">
          <a:xfrm>
            <a:off x="4889500" y="3136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9" name="Oval 48"/>
          <p:cNvSpPr/>
          <p:nvPr/>
        </p:nvSpPr>
        <p:spPr bwMode="auto">
          <a:xfrm>
            <a:off x="4699000" y="3200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0" name="Oval 49"/>
          <p:cNvSpPr/>
          <p:nvPr/>
        </p:nvSpPr>
        <p:spPr bwMode="auto">
          <a:xfrm>
            <a:off x="69723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1" name="Oval 50"/>
          <p:cNvSpPr/>
          <p:nvPr/>
        </p:nvSpPr>
        <p:spPr bwMode="auto">
          <a:xfrm>
            <a:off x="2425700" y="4051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2" name="Oval 51"/>
          <p:cNvSpPr/>
          <p:nvPr/>
        </p:nvSpPr>
        <p:spPr bwMode="auto">
          <a:xfrm>
            <a:off x="72898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3" name="Oval 52"/>
          <p:cNvSpPr/>
          <p:nvPr/>
        </p:nvSpPr>
        <p:spPr bwMode="auto">
          <a:xfrm>
            <a:off x="45212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4" name="Oval 53"/>
          <p:cNvSpPr/>
          <p:nvPr/>
        </p:nvSpPr>
        <p:spPr bwMode="auto">
          <a:xfrm>
            <a:off x="25654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5" name="Oval 54"/>
          <p:cNvSpPr/>
          <p:nvPr/>
        </p:nvSpPr>
        <p:spPr bwMode="auto">
          <a:xfrm>
            <a:off x="70485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6" name="Oval 55"/>
          <p:cNvSpPr/>
          <p:nvPr/>
        </p:nvSpPr>
        <p:spPr bwMode="auto">
          <a:xfrm>
            <a:off x="67818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Oval 56"/>
          <p:cNvSpPr/>
          <p:nvPr/>
        </p:nvSpPr>
        <p:spPr bwMode="auto">
          <a:xfrm>
            <a:off x="4279900" y="3683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8" name="Oval 57"/>
          <p:cNvSpPr/>
          <p:nvPr/>
        </p:nvSpPr>
        <p:spPr bwMode="auto">
          <a:xfrm>
            <a:off x="7454900" y="4076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9" name="Oval 58"/>
          <p:cNvSpPr/>
          <p:nvPr/>
        </p:nvSpPr>
        <p:spPr bwMode="auto">
          <a:xfrm>
            <a:off x="4241800" y="3860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0" name="Oval 59"/>
          <p:cNvSpPr/>
          <p:nvPr/>
        </p:nvSpPr>
        <p:spPr bwMode="auto">
          <a:xfrm>
            <a:off x="4533900" y="3543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1" name="Oval 60"/>
          <p:cNvSpPr/>
          <p:nvPr/>
        </p:nvSpPr>
        <p:spPr bwMode="auto">
          <a:xfrm>
            <a:off x="2209800" y="3835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2" name="Oval 61"/>
          <p:cNvSpPr/>
          <p:nvPr/>
        </p:nvSpPr>
        <p:spPr bwMode="auto">
          <a:xfrm>
            <a:off x="2197100" y="3886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3" name="Oval 62"/>
          <p:cNvSpPr/>
          <p:nvPr/>
        </p:nvSpPr>
        <p:spPr bwMode="auto">
          <a:xfrm>
            <a:off x="4318000" y="3822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4" name="Oval 63"/>
          <p:cNvSpPr/>
          <p:nvPr/>
        </p:nvSpPr>
        <p:spPr bwMode="auto">
          <a:xfrm>
            <a:off x="4432300" y="3530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5" name="Oval 64"/>
          <p:cNvSpPr/>
          <p:nvPr/>
        </p:nvSpPr>
        <p:spPr bwMode="auto">
          <a:xfrm>
            <a:off x="45720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6" name="Oval 65"/>
          <p:cNvSpPr/>
          <p:nvPr/>
        </p:nvSpPr>
        <p:spPr bwMode="auto">
          <a:xfrm>
            <a:off x="46228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7" name="Oval 66"/>
          <p:cNvSpPr/>
          <p:nvPr/>
        </p:nvSpPr>
        <p:spPr bwMode="auto">
          <a:xfrm>
            <a:off x="4572000" y="3543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8" name="Oval 67"/>
          <p:cNvSpPr/>
          <p:nvPr/>
        </p:nvSpPr>
        <p:spPr bwMode="auto">
          <a:xfrm>
            <a:off x="5130800" y="4089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9" name="Oval 68"/>
          <p:cNvSpPr/>
          <p:nvPr/>
        </p:nvSpPr>
        <p:spPr bwMode="auto">
          <a:xfrm>
            <a:off x="51308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0" name="Oval 69"/>
          <p:cNvSpPr/>
          <p:nvPr/>
        </p:nvSpPr>
        <p:spPr bwMode="auto">
          <a:xfrm>
            <a:off x="2489200" y="4241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1" name="Oval 70"/>
          <p:cNvSpPr/>
          <p:nvPr/>
        </p:nvSpPr>
        <p:spPr bwMode="auto">
          <a:xfrm>
            <a:off x="43434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2" name="Oval 71"/>
          <p:cNvSpPr/>
          <p:nvPr/>
        </p:nvSpPr>
        <p:spPr bwMode="auto">
          <a:xfrm>
            <a:off x="4292600" y="3568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3" name="Oval 72"/>
          <p:cNvSpPr/>
          <p:nvPr/>
        </p:nvSpPr>
        <p:spPr bwMode="auto">
          <a:xfrm>
            <a:off x="45085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4" name="Oval 73"/>
          <p:cNvSpPr/>
          <p:nvPr/>
        </p:nvSpPr>
        <p:spPr bwMode="auto">
          <a:xfrm>
            <a:off x="2501900" y="3848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78" name="Group 77"/>
          <p:cNvGrpSpPr/>
          <p:nvPr/>
        </p:nvGrpSpPr>
        <p:grpSpPr>
          <a:xfrm>
            <a:off x="3994022" y="1143000"/>
            <a:ext cx="2680853" cy="1534333"/>
            <a:chOff x="3994022" y="1143000"/>
            <a:chExt cx="2680853" cy="1534333"/>
          </a:xfrm>
        </p:grpSpPr>
        <p:pic>
          <p:nvPicPr>
            <p:cNvPr id="79" name="Picture 78" descr="dolphin4.tiff"/>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001684">
              <a:off x="4953000" y="1905000"/>
              <a:ext cx="808542" cy="501650"/>
            </a:xfrm>
            <a:prstGeom prst="rect">
              <a:avLst/>
            </a:prstGeom>
          </p:spPr>
        </p:pic>
        <p:pic>
          <p:nvPicPr>
            <p:cNvPr id="80" name="Picture 79" descr="dolphin3.tiff"/>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725561">
              <a:off x="5733581" y="1555746"/>
              <a:ext cx="941294" cy="685800"/>
            </a:xfrm>
            <a:prstGeom prst="rect">
              <a:avLst/>
            </a:prstGeom>
          </p:spPr>
        </p:pic>
        <p:pic>
          <p:nvPicPr>
            <p:cNvPr id="81" name="Picture 80" descr="dolphin2.tiff"/>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114800" y="1143000"/>
              <a:ext cx="927100" cy="601362"/>
            </a:xfrm>
            <a:prstGeom prst="rect">
              <a:avLst/>
            </a:prstGeom>
          </p:spPr>
        </p:pic>
        <p:pic>
          <p:nvPicPr>
            <p:cNvPr id="82" name="Picture 81" descr="dolphin1.tiff"/>
            <p:cNvPicPr>
              <a:picLocks noChangeAspect="1"/>
            </p:cNvPicPr>
            <p:nvPr/>
          </p:nvPicPr>
          <p:blipFill>
            <a:blip r:embed="rId10">
              <a:grayscl/>
              <a:extLst>
                <a:ext uri="{BEBA8EAE-BF5A-486C-A8C5-ECC9F3942E4B}">
                  <a14:imgProps xmlns:a14="http://schemas.microsoft.com/office/drawing/2010/main">
                    <a14:imgLayer r:embed="rId11">
                      <a14:imgEffect>
                        <a14:brightnessContrast bright="-17000" contrast="-22000"/>
                      </a14:imgEffect>
                    </a14:imgLayer>
                  </a14:imgProps>
                </a:ext>
                <a:ext uri="{28A0092B-C50C-407E-A947-70E740481C1C}">
                  <a14:useLocalDpi xmlns:a14="http://schemas.microsoft.com/office/drawing/2010/main" val="0"/>
                </a:ext>
              </a:extLst>
            </a:blip>
            <a:stretch>
              <a:fillRect/>
            </a:stretch>
          </p:blipFill>
          <p:spPr>
            <a:xfrm rot="21282863">
              <a:off x="3994022" y="1947083"/>
              <a:ext cx="947351" cy="730250"/>
            </a:xfrm>
            <a:prstGeom prst="rect">
              <a:avLst/>
            </a:prstGeom>
          </p:spPr>
        </p:pic>
      </p:grpSp>
    </p:spTree>
    <p:extLst>
      <p:ext uri="{BB962C8B-B14F-4D97-AF65-F5344CB8AC3E}">
        <p14:creationId xmlns:p14="http://schemas.microsoft.com/office/powerpoint/2010/main" val="449657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0" y="152400"/>
            <a:ext cx="9144000" cy="1143000"/>
          </a:xfrm>
        </p:spPr>
        <p:txBody>
          <a:bodyPr/>
          <a:lstStyle/>
          <a:p>
            <a:r>
              <a:rPr lang="en-US" dirty="0" smtClean="0">
                <a:solidFill>
                  <a:schemeClr val="tx1"/>
                </a:solidFill>
              </a:rPr>
              <a:t>DNA origami all over the world</a:t>
            </a:r>
            <a:endParaRPr lang="en-US" dirty="0">
              <a:solidFill>
                <a:schemeClr val="tx1"/>
              </a:solidFill>
            </a:endParaRPr>
          </a:p>
        </p:txBody>
      </p:sp>
      <p:pic>
        <p:nvPicPr>
          <p:cNvPr id="4" name="Picture 3" descr="d6c59e12aafe6ebb3760c1ec79c45f0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43000"/>
            <a:ext cx="8534400" cy="5592508"/>
          </a:xfrm>
          <a:prstGeom prst="rect">
            <a:avLst/>
          </a:prstGeom>
        </p:spPr>
      </p:pic>
      <p:grpSp>
        <p:nvGrpSpPr>
          <p:cNvPr id="6" name="Group 5"/>
          <p:cNvGrpSpPr/>
          <p:nvPr/>
        </p:nvGrpSpPr>
        <p:grpSpPr>
          <a:xfrm>
            <a:off x="292100" y="2286000"/>
            <a:ext cx="3395953" cy="4429899"/>
            <a:chOff x="292100" y="2286000"/>
            <a:chExt cx="3395953" cy="4429899"/>
          </a:xfrm>
        </p:grpSpPr>
        <p:pic>
          <p:nvPicPr>
            <p:cNvPr id="7" name="Picture 6" descr="america_map.tiff"/>
            <p:cNvPicPr>
              <a:picLocks noChangeAspect="1"/>
            </p:cNvPicPr>
            <p:nvPr/>
          </p:nvPicPr>
          <p:blipFill rotWithShape="1">
            <a:blip r:embed="rId4">
              <a:extLst>
                <a:ext uri="{28A0092B-C50C-407E-A947-70E740481C1C}">
                  <a14:useLocalDpi xmlns:a14="http://schemas.microsoft.com/office/drawing/2010/main" val="0"/>
                </a:ext>
              </a:extLst>
            </a:blip>
            <a:srcRect l="16386" t="12069" r="14707" b="16897"/>
            <a:stretch/>
          </p:blipFill>
          <p:spPr>
            <a:xfrm>
              <a:off x="355600" y="2286000"/>
              <a:ext cx="3332453" cy="4185891"/>
            </a:xfrm>
            <a:prstGeom prst="rect">
              <a:avLst/>
            </a:prstGeom>
          </p:spPr>
        </p:pic>
        <p:sp>
          <p:nvSpPr>
            <p:cNvPr id="5" name="TextBox 4"/>
            <p:cNvSpPr txBox="1"/>
            <p:nvPr/>
          </p:nvSpPr>
          <p:spPr>
            <a:xfrm>
              <a:off x="292100" y="6438900"/>
              <a:ext cx="1408108" cy="276999"/>
            </a:xfrm>
            <a:prstGeom prst="rect">
              <a:avLst/>
            </a:prstGeom>
            <a:noFill/>
          </p:spPr>
          <p:txBody>
            <a:bodyPr wrap="none" rtlCol="0">
              <a:spAutoFit/>
            </a:bodyPr>
            <a:lstStyle/>
            <a:p>
              <a:r>
                <a:rPr lang="en-US" sz="1200" dirty="0" smtClean="0"/>
                <a:t>Rothemund, 2006</a:t>
              </a:r>
            </a:p>
          </p:txBody>
        </p:sp>
      </p:grpSp>
      <p:grpSp>
        <p:nvGrpSpPr>
          <p:cNvPr id="10" name="Group 9"/>
          <p:cNvGrpSpPr/>
          <p:nvPr/>
        </p:nvGrpSpPr>
        <p:grpSpPr>
          <a:xfrm>
            <a:off x="5956300" y="3390900"/>
            <a:ext cx="1693592" cy="3324999"/>
            <a:chOff x="5956300" y="3390900"/>
            <a:chExt cx="1693592" cy="3324999"/>
          </a:xfrm>
        </p:grpSpPr>
        <p:pic>
          <p:nvPicPr>
            <p:cNvPr id="9" name="Picture 8" descr="china_map.tiff"/>
            <p:cNvPicPr>
              <a:picLocks noChangeAspect="1"/>
            </p:cNvPicPr>
            <p:nvPr/>
          </p:nvPicPr>
          <p:blipFill>
            <a:blip r:embed="rId5">
              <a:grayscl/>
              <a:extLst>
                <a:ext uri="{BEBA8EAE-BF5A-486C-A8C5-ECC9F3942E4B}">
                  <a14:imgProps xmlns:a14="http://schemas.microsoft.com/office/drawing/2010/main">
                    <a14:imgLayer r:embed="rId6">
                      <a14:imgEffect>
                        <a14:colorTemperature colorTemp="2587"/>
                      </a14:imgEffect>
                      <a14:imgEffect>
                        <a14:saturation sat="104000"/>
                      </a14:imgEffect>
                      <a14:imgEffect>
                        <a14:brightnessContrast bright="4000" contrast="54000"/>
                      </a14:imgEffect>
                    </a14:imgLayer>
                  </a14:imgProps>
                </a:ext>
                <a:ext uri="{28A0092B-C50C-407E-A947-70E740481C1C}">
                  <a14:useLocalDpi xmlns:a14="http://schemas.microsoft.com/office/drawing/2010/main" val="0"/>
                </a:ext>
              </a:extLst>
            </a:blip>
            <a:stretch>
              <a:fillRect/>
            </a:stretch>
          </p:blipFill>
          <p:spPr>
            <a:xfrm>
              <a:off x="5956300" y="3390900"/>
              <a:ext cx="1693592" cy="1371600"/>
            </a:xfrm>
            <a:prstGeom prst="rect">
              <a:avLst/>
            </a:prstGeom>
          </p:spPr>
        </p:pic>
        <p:sp>
          <p:nvSpPr>
            <p:cNvPr id="12" name="TextBox 11"/>
            <p:cNvSpPr txBox="1"/>
            <p:nvPr/>
          </p:nvSpPr>
          <p:spPr>
            <a:xfrm>
              <a:off x="6019800" y="6438900"/>
              <a:ext cx="1271201" cy="276999"/>
            </a:xfrm>
            <a:prstGeom prst="rect">
              <a:avLst/>
            </a:prstGeom>
            <a:noFill/>
          </p:spPr>
          <p:txBody>
            <a:bodyPr wrap="none" rtlCol="0">
              <a:spAutoFit/>
            </a:bodyPr>
            <a:lstStyle/>
            <a:p>
              <a:r>
                <a:rPr lang="en-US" sz="1200" dirty="0" err="1" smtClean="0"/>
                <a:t>Qian</a:t>
              </a:r>
              <a:r>
                <a:rPr lang="en-US" sz="1200" dirty="0" smtClean="0"/>
                <a:t> et al, 2006</a:t>
              </a:r>
            </a:p>
          </p:txBody>
        </p:sp>
      </p:grpSp>
      <p:sp>
        <p:nvSpPr>
          <p:cNvPr id="11" name="Oval 10"/>
          <p:cNvSpPr/>
          <p:nvPr/>
        </p:nvSpPr>
        <p:spPr bwMode="auto">
          <a:xfrm>
            <a:off x="7086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p:cNvSpPr/>
          <p:nvPr/>
        </p:nvSpPr>
        <p:spPr bwMode="auto">
          <a:xfrm>
            <a:off x="1371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p:cNvSpPr/>
          <p:nvPr/>
        </p:nvSpPr>
        <p:spPr bwMode="auto">
          <a:xfrm>
            <a:off x="26670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p:cNvSpPr/>
          <p:nvPr/>
        </p:nvSpPr>
        <p:spPr bwMode="auto">
          <a:xfrm>
            <a:off x="16764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p:cNvSpPr/>
          <p:nvPr/>
        </p:nvSpPr>
        <p:spPr bwMode="auto">
          <a:xfrm>
            <a:off x="4724400" y="3048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extBox 1"/>
          <p:cNvSpPr txBox="1"/>
          <p:nvPr/>
        </p:nvSpPr>
        <p:spPr>
          <a:xfrm>
            <a:off x="4191000" y="6096000"/>
            <a:ext cx="983462" cy="523220"/>
          </a:xfrm>
          <a:prstGeom prst="rect">
            <a:avLst/>
          </a:prstGeom>
          <a:noFill/>
        </p:spPr>
        <p:txBody>
          <a:bodyPr wrap="none" rtlCol="0">
            <a:spAutoFit/>
          </a:bodyPr>
          <a:lstStyle/>
          <a:p>
            <a:r>
              <a:rPr lang="en-US" sz="2800" b="1" dirty="0" smtClean="0"/>
              <a:t>2014</a:t>
            </a:r>
            <a:endParaRPr lang="en-US" sz="2800" b="1" dirty="0"/>
          </a:p>
        </p:txBody>
      </p:sp>
      <p:sp>
        <p:nvSpPr>
          <p:cNvPr id="18" name="Oval 17"/>
          <p:cNvSpPr/>
          <p:nvPr/>
        </p:nvSpPr>
        <p:spPr bwMode="auto">
          <a:xfrm>
            <a:off x="4495800" y="3606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Oval 18"/>
          <p:cNvSpPr/>
          <p:nvPr/>
        </p:nvSpPr>
        <p:spPr bwMode="auto">
          <a:xfrm>
            <a:off x="4572000" y="3276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Oval 20"/>
          <p:cNvSpPr/>
          <p:nvPr/>
        </p:nvSpPr>
        <p:spPr bwMode="auto">
          <a:xfrm>
            <a:off x="4864100" y="3149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Oval 21"/>
          <p:cNvSpPr/>
          <p:nvPr/>
        </p:nvSpPr>
        <p:spPr bwMode="auto">
          <a:xfrm>
            <a:off x="1524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 name="Oval 22"/>
          <p:cNvSpPr/>
          <p:nvPr/>
        </p:nvSpPr>
        <p:spPr bwMode="auto">
          <a:xfrm>
            <a:off x="4584700" y="3581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Oval 23"/>
          <p:cNvSpPr/>
          <p:nvPr/>
        </p:nvSpPr>
        <p:spPr bwMode="auto">
          <a:xfrm>
            <a:off x="2641600" y="3759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Oval 24"/>
          <p:cNvSpPr/>
          <p:nvPr/>
        </p:nvSpPr>
        <p:spPr bwMode="auto">
          <a:xfrm>
            <a:off x="7569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 name="Oval 25"/>
          <p:cNvSpPr/>
          <p:nvPr/>
        </p:nvSpPr>
        <p:spPr bwMode="auto">
          <a:xfrm>
            <a:off x="24511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7" name="Oval 26"/>
          <p:cNvSpPr/>
          <p:nvPr/>
        </p:nvSpPr>
        <p:spPr bwMode="auto">
          <a:xfrm>
            <a:off x="1651000" y="3873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Oval 27"/>
          <p:cNvSpPr/>
          <p:nvPr/>
        </p:nvSpPr>
        <p:spPr bwMode="auto">
          <a:xfrm>
            <a:off x="7112000" y="4089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9" name="Oval 28"/>
          <p:cNvSpPr/>
          <p:nvPr/>
        </p:nvSpPr>
        <p:spPr bwMode="auto">
          <a:xfrm>
            <a:off x="13208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Oval 29"/>
          <p:cNvSpPr/>
          <p:nvPr/>
        </p:nvSpPr>
        <p:spPr bwMode="auto">
          <a:xfrm>
            <a:off x="1282700" y="3987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Oval 30"/>
          <p:cNvSpPr/>
          <p:nvPr/>
        </p:nvSpPr>
        <p:spPr bwMode="auto">
          <a:xfrm>
            <a:off x="1943100" y="4127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2" name="Oval 31"/>
          <p:cNvSpPr/>
          <p:nvPr/>
        </p:nvSpPr>
        <p:spPr bwMode="auto">
          <a:xfrm>
            <a:off x="19050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3" name="Oval 32"/>
          <p:cNvSpPr/>
          <p:nvPr/>
        </p:nvSpPr>
        <p:spPr bwMode="auto">
          <a:xfrm>
            <a:off x="74803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Oval 33"/>
          <p:cNvSpPr/>
          <p:nvPr/>
        </p:nvSpPr>
        <p:spPr bwMode="auto">
          <a:xfrm>
            <a:off x="1295400" y="3937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5" name="Oval 34"/>
          <p:cNvSpPr/>
          <p:nvPr/>
        </p:nvSpPr>
        <p:spPr bwMode="auto">
          <a:xfrm>
            <a:off x="44958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6" name="Oval 35"/>
          <p:cNvSpPr/>
          <p:nvPr/>
        </p:nvSpPr>
        <p:spPr bwMode="auto">
          <a:xfrm>
            <a:off x="2235200" y="3771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7" name="Oval 36"/>
          <p:cNvSpPr/>
          <p:nvPr/>
        </p:nvSpPr>
        <p:spPr bwMode="auto">
          <a:xfrm>
            <a:off x="2286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8" name="Oval 37"/>
          <p:cNvSpPr/>
          <p:nvPr/>
        </p:nvSpPr>
        <p:spPr bwMode="auto">
          <a:xfrm>
            <a:off x="70104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9" name="Oval 38"/>
          <p:cNvSpPr/>
          <p:nvPr/>
        </p:nvSpPr>
        <p:spPr bwMode="auto">
          <a:xfrm>
            <a:off x="42545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0" name="Oval 39"/>
          <p:cNvSpPr/>
          <p:nvPr/>
        </p:nvSpPr>
        <p:spPr bwMode="auto">
          <a:xfrm>
            <a:off x="45339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1" name="Oval 40"/>
          <p:cNvSpPr/>
          <p:nvPr/>
        </p:nvSpPr>
        <p:spPr bwMode="auto">
          <a:xfrm>
            <a:off x="4559300" y="3467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2" name="Oval 41"/>
          <p:cNvSpPr/>
          <p:nvPr/>
        </p:nvSpPr>
        <p:spPr bwMode="auto">
          <a:xfrm>
            <a:off x="4622800" y="3695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3" name="Oval 42"/>
          <p:cNvSpPr/>
          <p:nvPr/>
        </p:nvSpPr>
        <p:spPr bwMode="auto">
          <a:xfrm>
            <a:off x="25273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4" name="Oval 43"/>
          <p:cNvSpPr/>
          <p:nvPr/>
        </p:nvSpPr>
        <p:spPr bwMode="auto">
          <a:xfrm>
            <a:off x="43561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5" name="Oval 44"/>
          <p:cNvSpPr/>
          <p:nvPr/>
        </p:nvSpPr>
        <p:spPr bwMode="auto">
          <a:xfrm>
            <a:off x="4241800" y="3429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6" name="Oval 45"/>
          <p:cNvSpPr/>
          <p:nvPr/>
        </p:nvSpPr>
        <p:spPr bwMode="auto">
          <a:xfrm>
            <a:off x="7315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7" name="Oval 46"/>
          <p:cNvSpPr/>
          <p:nvPr/>
        </p:nvSpPr>
        <p:spPr bwMode="auto">
          <a:xfrm>
            <a:off x="42926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8" name="Oval 47"/>
          <p:cNvSpPr/>
          <p:nvPr/>
        </p:nvSpPr>
        <p:spPr bwMode="auto">
          <a:xfrm>
            <a:off x="4889500" y="3136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9" name="Oval 48"/>
          <p:cNvSpPr/>
          <p:nvPr/>
        </p:nvSpPr>
        <p:spPr bwMode="auto">
          <a:xfrm>
            <a:off x="4699000" y="3200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0" name="Oval 49"/>
          <p:cNvSpPr/>
          <p:nvPr/>
        </p:nvSpPr>
        <p:spPr bwMode="auto">
          <a:xfrm>
            <a:off x="69723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1" name="Oval 50"/>
          <p:cNvSpPr/>
          <p:nvPr/>
        </p:nvSpPr>
        <p:spPr bwMode="auto">
          <a:xfrm>
            <a:off x="2425700" y="4051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2" name="Oval 51"/>
          <p:cNvSpPr/>
          <p:nvPr/>
        </p:nvSpPr>
        <p:spPr bwMode="auto">
          <a:xfrm>
            <a:off x="72898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3" name="Oval 52"/>
          <p:cNvSpPr/>
          <p:nvPr/>
        </p:nvSpPr>
        <p:spPr bwMode="auto">
          <a:xfrm>
            <a:off x="45212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4" name="Oval 53"/>
          <p:cNvSpPr/>
          <p:nvPr/>
        </p:nvSpPr>
        <p:spPr bwMode="auto">
          <a:xfrm>
            <a:off x="25654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5" name="Oval 54"/>
          <p:cNvSpPr/>
          <p:nvPr/>
        </p:nvSpPr>
        <p:spPr bwMode="auto">
          <a:xfrm>
            <a:off x="70485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6" name="Oval 55"/>
          <p:cNvSpPr/>
          <p:nvPr/>
        </p:nvSpPr>
        <p:spPr bwMode="auto">
          <a:xfrm>
            <a:off x="67818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Oval 56"/>
          <p:cNvSpPr/>
          <p:nvPr/>
        </p:nvSpPr>
        <p:spPr bwMode="auto">
          <a:xfrm>
            <a:off x="4279900" y="3683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8" name="Oval 57"/>
          <p:cNvSpPr/>
          <p:nvPr/>
        </p:nvSpPr>
        <p:spPr bwMode="auto">
          <a:xfrm>
            <a:off x="7454900" y="4076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9" name="Oval 58"/>
          <p:cNvSpPr/>
          <p:nvPr/>
        </p:nvSpPr>
        <p:spPr bwMode="auto">
          <a:xfrm>
            <a:off x="4241800" y="3860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0" name="Oval 59"/>
          <p:cNvSpPr/>
          <p:nvPr/>
        </p:nvSpPr>
        <p:spPr bwMode="auto">
          <a:xfrm>
            <a:off x="4533900" y="3543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1" name="Oval 60"/>
          <p:cNvSpPr/>
          <p:nvPr/>
        </p:nvSpPr>
        <p:spPr bwMode="auto">
          <a:xfrm>
            <a:off x="2209800" y="3835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2" name="Oval 61"/>
          <p:cNvSpPr/>
          <p:nvPr/>
        </p:nvSpPr>
        <p:spPr bwMode="auto">
          <a:xfrm>
            <a:off x="2197100" y="3886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3" name="Oval 62"/>
          <p:cNvSpPr/>
          <p:nvPr/>
        </p:nvSpPr>
        <p:spPr bwMode="auto">
          <a:xfrm>
            <a:off x="4318000" y="3822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4" name="Oval 63"/>
          <p:cNvSpPr/>
          <p:nvPr/>
        </p:nvSpPr>
        <p:spPr bwMode="auto">
          <a:xfrm>
            <a:off x="4432300" y="3530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5" name="Oval 64"/>
          <p:cNvSpPr/>
          <p:nvPr/>
        </p:nvSpPr>
        <p:spPr bwMode="auto">
          <a:xfrm>
            <a:off x="45720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6" name="Oval 65"/>
          <p:cNvSpPr/>
          <p:nvPr/>
        </p:nvSpPr>
        <p:spPr bwMode="auto">
          <a:xfrm>
            <a:off x="46228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7" name="Oval 66"/>
          <p:cNvSpPr/>
          <p:nvPr/>
        </p:nvSpPr>
        <p:spPr bwMode="auto">
          <a:xfrm>
            <a:off x="4572000" y="3543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8" name="Oval 67"/>
          <p:cNvSpPr/>
          <p:nvPr/>
        </p:nvSpPr>
        <p:spPr bwMode="auto">
          <a:xfrm>
            <a:off x="5130800" y="4089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9" name="Oval 68"/>
          <p:cNvSpPr/>
          <p:nvPr/>
        </p:nvSpPr>
        <p:spPr bwMode="auto">
          <a:xfrm>
            <a:off x="51308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0" name="Oval 69"/>
          <p:cNvSpPr/>
          <p:nvPr/>
        </p:nvSpPr>
        <p:spPr bwMode="auto">
          <a:xfrm>
            <a:off x="2489200" y="4241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1" name="Oval 70"/>
          <p:cNvSpPr/>
          <p:nvPr/>
        </p:nvSpPr>
        <p:spPr bwMode="auto">
          <a:xfrm>
            <a:off x="43434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2" name="Oval 71"/>
          <p:cNvSpPr/>
          <p:nvPr/>
        </p:nvSpPr>
        <p:spPr bwMode="auto">
          <a:xfrm>
            <a:off x="4292600" y="3568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3" name="Oval 72"/>
          <p:cNvSpPr/>
          <p:nvPr/>
        </p:nvSpPr>
        <p:spPr bwMode="auto">
          <a:xfrm>
            <a:off x="45085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4" name="Oval 73"/>
          <p:cNvSpPr/>
          <p:nvPr/>
        </p:nvSpPr>
        <p:spPr bwMode="auto">
          <a:xfrm>
            <a:off x="2501900" y="3848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5" name="Oval 74"/>
          <p:cNvSpPr/>
          <p:nvPr/>
        </p:nvSpPr>
        <p:spPr bwMode="auto">
          <a:xfrm>
            <a:off x="69088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6" name="Oval 75"/>
          <p:cNvSpPr/>
          <p:nvPr/>
        </p:nvSpPr>
        <p:spPr bwMode="auto">
          <a:xfrm>
            <a:off x="2362200" y="3822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7" name="Oval 76"/>
          <p:cNvSpPr/>
          <p:nvPr/>
        </p:nvSpPr>
        <p:spPr bwMode="auto">
          <a:xfrm>
            <a:off x="7493000" y="4076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8" name="Oval 77"/>
          <p:cNvSpPr/>
          <p:nvPr/>
        </p:nvSpPr>
        <p:spPr bwMode="auto">
          <a:xfrm>
            <a:off x="7543800" y="4025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 name="Oval 78"/>
          <p:cNvSpPr/>
          <p:nvPr/>
        </p:nvSpPr>
        <p:spPr bwMode="auto">
          <a:xfrm>
            <a:off x="7721600" y="5842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0" name="Oval 79"/>
          <p:cNvSpPr/>
          <p:nvPr/>
        </p:nvSpPr>
        <p:spPr bwMode="auto">
          <a:xfrm>
            <a:off x="2463800" y="4076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1" name="Oval 80"/>
          <p:cNvSpPr/>
          <p:nvPr/>
        </p:nvSpPr>
        <p:spPr bwMode="auto">
          <a:xfrm>
            <a:off x="6832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2" name="Oval 81"/>
          <p:cNvSpPr/>
          <p:nvPr/>
        </p:nvSpPr>
        <p:spPr bwMode="auto">
          <a:xfrm>
            <a:off x="4686300" y="3454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3" name="Oval 82"/>
          <p:cNvSpPr/>
          <p:nvPr/>
        </p:nvSpPr>
        <p:spPr bwMode="auto">
          <a:xfrm>
            <a:off x="4483100" y="3479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4" name="Oval 83"/>
          <p:cNvSpPr/>
          <p:nvPr/>
        </p:nvSpPr>
        <p:spPr bwMode="auto">
          <a:xfrm>
            <a:off x="4559300" y="3556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5" name="Oval 84"/>
          <p:cNvSpPr/>
          <p:nvPr/>
        </p:nvSpPr>
        <p:spPr bwMode="auto">
          <a:xfrm>
            <a:off x="4648200" y="3683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6" name="Oval 85"/>
          <p:cNvSpPr/>
          <p:nvPr/>
        </p:nvSpPr>
        <p:spPr bwMode="auto">
          <a:xfrm>
            <a:off x="45593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7" name="Oval 86"/>
          <p:cNvSpPr/>
          <p:nvPr/>
        </p:nvSpPr>
        <p:spPr bwMode="auto">
          <a:xfrm>
            <a:off x="43688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8" name="Oval 87"/>
          <p:cNvSpPr/>
          <p:nvPr/>
        </p:nvSpPr>
        <p:spPr bwMode="auto">
          <a:xfrm>
            <a:off x="4508500" y="3530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9" name="Oval 88"/>
          <p:cNvSpPr/>
          <p:nvPr/>
        </p:nvSpPr>
        <p:spPr bwMode="auto">
          <a:xfrm>
            <a:off x="2933700" y="5537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0" name="Oval 89"/>
          <p:cNvSpPr/>
          <p:nvPr/>
        </p:nvSpPr>
        <p:spPr bwMode="auto">
          <a:xfrm>
            <a:off x="1333500" y="3721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1" name="Oval 90"/>
          <p:cNvSpPr/>
          <p:nvPr/>
        </p:nvSpPr>
        <p:spPr bwMode="auto">
          <a:xfrm>
            <a:off x="24638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2" name="Oval 91"/>
          <p:cNvSpPr/>
          <p:nvPr/>
        </p:nvSpPr>
        <p:spPr bwMode="auto">
          <a:xfrm>
            <a:off x="4546600" y="3581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96" name="Group 95"/>
          <p:cNvGrpSpPr/>
          <p:nvPr/>
        </p:nvGrpSpPr>
        <p:grpSpPr>
          <a:xfrm>
            <a:off x="3994022" y="1143000"/>
            <a:ext cx="2680853" cy="1534333"/>
            <a:chOff x="3994022" y="1143000"/>
            <a:chExt cx="2680853" cy="1534333"/>
          </a:xfrm>
        </p:grpSpPr>
        <p:pic>
          <p:nvPicPr>
            <p:cNvPr id="97" name="Picture 96" descr="dolphin4.tiff"/>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001684">
              <a:off x="4953000" y="1905000"/>
              <a:ext cx="808542" cy="501650"/>
            </a:xfrm>
            <a:prstGeom prst="rect">
              <a:avLst/>
            </a:prstGeom>
          </p:spPr>
        </p:pic>
        <p:pic>
          <p:nvPicPr>
            <p:cNvPr id="98" name="Picture 97" descr="dolphin3.tiff"/>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rot="1725561">
              <a:off x="5733581" y="1555746"/>
              <a:ext cx="941294" cy="685800"/>
            </a:xfrm>
            <a:prstGeom prst="rect">
              <a:avLst/>
            </a:prstGeom>
          </p:spPr>
        </p:pic>
        <p:pic>
          <p:nvPicPr>
            <p:cNvPr id="99" name="Picture 98" descr="dolphin2.tiff"/>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114800" y="1143000"/>
              <a:ext cx="927100" cy="601362"/>
            </a:xfrm>
            <a:prstGeom prst="rect">
              <a:avLst/>
            </a:prstGeom>
          </p:spPr>
        </p:pic>
        <p:pic>
          <p:nvPicPr>
            <p:cNvPr id="100" name="Picture 99" descr="dolphin1.tiff"/>
            <p:cNvPicPr>
              <a:picLocks noChangeAspect="1"/>
            </p:cNvPicPr>
            <p:nvPr/>
          </p:nvPicPr>
          <p:blipFill>
            <a:blip r:embed="rId10">
              <a:grayscl/>
              <a:extLst>
                <a:ext uri="{BEBA8EAE-BF5A-486C-A8C5-ECC9F3942E4B}">
                  <a14:imgProps xmlns:a14="http://schemas.microsoft.com/office/drawing/2010/main">
                    <a14:imgLayer r:embed="rId11">
                      <a14:imgEffect>
                        <a14:brightnessContrast bright="-17000" contrast="-22000"/>
                      </a14:imgEffect>
                    </a14:imgLayer>
                  </a14:imgProps>
                </a:ext>
                <a:ext uri="{28A0092B-C50C-407E-A947-70E740481C1C}">
                  <a14:useLocalDpi xmlns:a14="http://schemas.microsoft.com/office/drawing/2010/main" val="0"/>
                </a:ext>
              </a:extLst>
            </a:blip>
            <a:stretch>
              <a:fillRect/>
            </a:stretch>
          </p:blipFill>
          <p:spPr>
            <a:xfrm rot="21282863">
              <a:off x="3994022" y="1947083"/>
              <a:ext cx="947351" cy="730250"/>
            </a:xfrm>
            <a:prstGeom prst="rect">
              <a:avLst/>
            </a:prstGeom>
          </p:spPr>
        </p:pic>
      </p:grpSp>
    </p:spTree>
    <p:extLst>
      <p:ext uri="{BB962C8B-B14F-4D97-AF65-F5344CB8AC3E}">
        <p14:creationId xmlns:p14="http://schemas.microsoft.com/office/powerpoint/2010/main" val="33935533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0" y="152400"/>
            <a:ext cx="9144000" cy="1143000"/>
          </a:xfrm>
        </p:spPr>
        <p:txBody>
          <a:bodyPr/>
          <a:lstStyle/>
          <a:p>
            <a:r>
              <a:rPr lang="en-US" dirty="0" smtClean="0">
                <a:solidFill>
                  <a:schemeClr val="tx1"/>
                </a:solidFill>
              </a:rPr>
              <a:t>DNA origami all over the world</a:t>
            </a:r>
            <a:endParaRPr lang="en-US" dirty="0">
              <a:solidFill>
                <a:schemeClr val="tx1"/>
              </a:solidFill>
            </a:endParaRPr>
          </a:p>
        </p:txBody>
      </p:sp>
      <p:pic>
        <p:nvPicPr>
          <p:cNvPr id="4" name="Picture 3" descr="d6c59e12aafe6ebb3760c1ec79c45f0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43000"/>
            <a:ext cx="8534400" cy="5592508"/>
          </a:xfrm>
          <a:prstGeom prst="rect">
            <a:avLst/>
          </a:prstGeom>
        </p:spPr>
      </p:pic>
      <p:grpSp>
        <p:nvGrpSpPr>
          <p:cNvPr id="6" name="Group 5"/>
          <p:cNvGrpSpPr/>
          <p:nvPr/>
        </p:nvGrpSpPr>
        <p:grpSpPr>
          <a:xfrm>
            <a:off x="292100" y="2286000"/>
            <a:ext cx="3395953" cy="4429899"/>
            <a:chOff x="292100" y="2286000"/>
            <a:chExt cx="3395953" cy="4429899"/>
          </a:xfrm>
        </p:grpSpPr>
        <p:pic>
          <p:nvPicPr>
            <p:cNvPr id="7" name="Picture 6" descr="america_map.tiff"/>
            <p:cNvPicPr>
              <a:picLocks noChangeAspect="1"/>
            </p:cNvPicPr>
            <p:nvPr/>
          </p:nvPicPr>
          <p:blipFill rotWithShape="1">
            <a:blip r:embed="rId4">
              <a:extLst>
                <a:ext uri="{28A0092B-C50C-407E-A947-70E740481C1C}">
                  <a14:useLocalDpi xmlns:a14="http://schemas.microsoft.com/office/drawing/2010/main" val="0"/>
                </a:ext>
              </a:extLst>
            </a:blip>
            <a:srcRect l="16386" t="12069" r="14707" b="16897"/>
            <a:stretch/>
          </p:blipFill>
          <p:spPr>
            <a:xfrm>
              <a:off x="355600" y="2286000"/>
              <a:ext cx="3332453" cy="4185891"/>
            </a:xfrm>
            <a:prstGeom prst="rect">
              <a:avLst/>
            </a:prstGeom>
          </p:spPr>
        </p:pic>
        <p:sp>
          <p:nvSpPr>
            <p:cNvPr id="5" name="TextBox 4"/>
            <p:cNvSpPr txBox="1"/>
            <p:nvPr/>
          </p:nvSpPr>
          <p:spPr>
            <a:xfrm>
              <a:off x="292100" y="6438900"/>
              <a:ext cx="1408108" cy="276999"/>
            </a:xfrm>
            <a:prstGeom prst="rect">
              <a:avLst/>
            </a:prstGeom>
            <a:noFill/>
          </p:spPr>
          <p:txBody>
            <a:bodyPr wrap="none" rtlCol="0">
              <a:spAutoFit/>
            </a:bodyPr>
            <a:lstStyle/>
            <a:p>
              <a:r>
                <a:rPr lang="en-US" sz="1200" dirty="0" smtClean="0"/>
                <a:t>Rothemund, 2006</a:t>
              </a:r>
            </a:p>
          </p:txBody>
        </p:sp>
      </p:grpSp>
      <p:grpSp>
        <p:nvGrpSpPr>
          <p:cNvPr id="10" name="Group 9"/>
          <p:cNvGrpSpPr/>
          <p:nvPr/>
        </p:nvGrpSpPr>
        <p:grpSpPr>
          <a:xfrm>
            <a:off x="5956300" y="3390900"/>
            <a:ext cx="1693592" cy="3324999"/>
            <a:chOff x="5956300" y="3390900"/>
            <a:chExt cx="1693592" cy="3324999"/>
          </a:xfrm>
        </p:grpSpPr>
        <p:pic>
          <p:nvPicPr>
            <p:cNvPr id="9" name="Picture 8" descr="china_map.tiff"/>
            <p:cNvPicPr>
              <a:picLocks noChangeAspect="1"/>
            </p:cNvPicPr>
            <p:nvPr/>
          </p:nvPicPr>
          <p:blipFill>
            <a:blip r:embed="rId5">
              <a:grayscl/>
              <a:extLst>
                <a:ext uri="{BEBA8EAE-BF5A-486C-A8C5-ECC9F3942E4B}">
                  <a14:imgProps xmlns:a14="http://schemas.microsoft.com/office/drawing/2010/main">
                    <a14:imgLayer r:embed="rId6">
                      <a14:imgEffect>
                        <a14:colorTemperature colorTemp="2587"/>
                      </a14:imgEffect>
                      <a14:imgEffect>
                        <a14:saturation sat="104000"/>
                      </a14:imgEffect>
                      <a14:imgEffect>
                        <a14:brightnessContrast bright="4000" contrast="54000"/>
                      </a14:imgEffect>
                    </a14:imgLayer>
                  </a14:imgProps>
                </a:ext>
                <a:ext uri="{28A0092B-C50C-407E-A947-70E740481C1C}">
                  <a14:useLocalDpi xmlns:a14="http://schemas.microsoft.com/office/drawing/2010/main" val="0"/>
                </a:ext>
              </a:extLst>
            </a:blip>
            <a:stretch>
              <a:fillRect/>
            </a:stretch>
          </p:blipFill>
          <p:spPr>
            <a:xfrm>
              <a:off x="5956300" y="3390900"/>
              <a:ext cx="1693592" cy="1371600"/>
            </a:xfrm>
            <a:prstGeom prst="rect">
              <a:avLst/>
            </a:prstGeom>
          </p:spPr>
        </p:pic>
        <p:sp>
          <p:nvSpPr>
            <p:cNvPr id="12" name="TextBox 11"/>
            <p:cNvSpPr txBox="1"/>
            <p:nvPr/>
          </p:nvSpPr>
          <p:spPr>
            <a:xfrm>
              <a:off x="6019800" y="6438900"/>
              <a:ext cx="1271201" cy="276999"/>
            </a:xfrm>
            <a:prstGeom prst="rect">
              <a:avLst/>
            </a:prstGeom>
            <a:noFill/>
          </p:spPr>
          <p:txBody>
            <a:bodyPr wrap="none" rtlCol="0">
              <a:spAutoFit/>
            </a:bodyPr>
            <a:lstStyle/>
            <a:p>
              <a:r>
                <a:rPr lang="en-US" sz="1200" dirty="0" err="1" smtClean="0"/>
                <a:t>Qian</a:t>
              </a:r>
              <a:r>
                <a:rPr lang="en-US" sz="1200" dirty="0" smtClean="0"/>
                <a:t> et al, 2006</a:t>
              </a:r>
            </a:p>
          </p:txBody>
        </p:sp>
      </p:grpSp>
      <p:sp>
        <p:nvSpPr>
          <p:cNvPr id="11" name="Oval 10"/>
          <p:cNvSpPr/>
          <p:nvPr/>
        </p:nvSpPr>
        <p:spPr bwMode="auto">
          <a:xfrm>
            <a:off x="7086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p:cNvSpPr/>
          <p:nvPr/>
        </p:nvSpPr>
        <p:spPr bwMode="auto">
          <a:xfrm>
            <a:off x="1371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p:cNvSpPr/>
          <p:nvPr/>
        </p:nvSpPr>
        <p:spPr bwMode="auto">
          <a:xfrm>
            <a:off x="26670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p:cNvSpPr/>
          <p:nvPr/>
        </p:nvSpPr>
        <p:spPr bwMode="auto">
          <a:xfrm>
            <a:off x="16764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p:cNvSpPr/>
          <p:nvPr/>
        </p:nvSpPr>
        <p:spPr bwMode="auto">
          <a:xfrm>
            <a:off x="4724400" y="3048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extBox 1"/>
          <p:cNvSpPr txBox="1"/>
          <p:nvPr/>
        </p:nvSpPr>
        <p:spPr>
          <a:xfrm>
            <a:off x="4191000" y="6096000"/>
            <a:ext cx="983462" cy="523220"/>
          </a:xfrm>
          <a:prstGeom prst="rect">
            <a:avLst/>
          </a:prstGeom>
          <a:noFill/>
        </p:spPr>
        <p:txBody>
          <a:bodyPr wrap="none" rtlCol="0">
            <a:spAutoFit/>
          </a:bodyPr>
          <a:lstStyle/>
          <a:p>
            <a:r>
              <a:rPr lang="en-US" sz="2800" b="1" dirty="0" smtClean="0"/>
              <a:t>2015</a:t>
            </a:r>
            <a:endParaRPr lang="en-US" sz="2800" b="1" dirty="0"/>
          </a:p>
        </p:txBody>
      </p:sp>
      <p:sp>
        <p:nvSpPr>
          <p:cNvPr id="18" name="Oval 17"/>
          <p:cNvSpPr/>
          <p:nvPr/>
        </p:nvSpPr>
        <p:spPr bwMode="auto">
          <a:xfrm>
            <a:off x="4495800" y="3606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Oval 18"/>
          <p:cNvSpPr/>
          <p:nvPr/>
        </p:nvSpPr>
        <p:spPr bwMode="auto">
          <a:xfrm>
            <a:off x="4572000" y="3276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Oval 20"/>
          <p:cNvSpPr/>
          <p:nvPr/>
        </p:nvSpPr>
        <p:spPr bwMode="auto">
          <a:xfrm>
            <a:off x="4864100" y="3149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Oval 21"/>
          <p:cNvSpPr/>
          <p:nvPr/>
        </p:nvSpPr>
        <p:spPr bwMode="auto">
          <a:xfrm>
            <a:off x="1524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 name="Oval 22"/>
          <p:cNvSpPr/>
          <p:nvPr/>
        </p:nvSpPr>
        <p:spPr bwMode="auto">
          <a:xfrm>
            <a:off x="4584700" y="3581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Oval 23"/>
          <p:cNvSpPr/>
          <p:nvPr/>
        </p:nvSpPr>
        <p:spPr bwMode="auto">
          <a:xfrm>
            <a:off x="2641600" y="3759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Oval 24"/>
          <p:cNvSpPr/>
          <p:nvPr/>
        </p:nvSpPr>
        <p:spPr bwMode="auto">
          <a:xfrm>
            <a:off x="7569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 name="Oval 25"/>
          <p:cNvSpPr/>
          <p:nvPr/>
        </p:nvSpPr>
        <p:spPr bwMode="auto">
          <a:xfrm>
            <a:off x="24511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7" name="Oval 26"/>
          <p:cNvSpPr/>
          <p:nvPr/>
        </p:nvSpPr>
        <p:spPr bwMode="auto">
          <a:xfrm>
            <a:off x="1651000" y="3873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Oval 27"/>
          <p:cNvSpPr/>
          <p:nvPr/>
        </p:nvSpPr>
        <p:spPr bwMode="auto">
          <a:xfrm>
            <a:off x="7112000" y="4089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9" name="Oval 28"/>
          <p:cNvSpPr/>
          <p:nvPr/>
        </p:nvSpPr>
        <p:spPr bwMode="auto">
          <a:xfrm>
            <a:off x="13208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Oval 29"/>
          <p:cNvSpPr/>
          <p:nvPr/>
        </p:nvSpPr>
        <p:spPr bwMode="auto">
          <a:xfrm>
            <a:off x="1282700" y="3987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Oval 30"/>
          <p:cNvSpPr/>
          <p:nvPr/>
        </p:nvSpPr>
        <p:spPr bwMode="auto">
          <a:xfrm>
            <a:off x="1943100" y="4127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2" name="Oval 31"/>
          <p:cNvSpPr/>
          <p:nvPr/>
        </p:nvSpPr>
        <p:spPr bwMode="auto">
          <a:xfrm>
            <a:off x="19050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3" name="Oval 32"/>
          <p:cNvSpPr/>
          <p:nvPr/>
        </p:nvSpPr>
        <p:spPr bwMode="auto">
          <a:xfrm>
            <a:off x="74803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Oval 33"/>
          <p:cNvSpPr/>
          <p:nvPr/>
        </p:nvSpPr>
        <p:spPr bwMode="auto">
          <a:xfrm>
            <a:off x="1295400" y="3937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5" name="Oval 34"/>
          <p:cNvSpPr/>
          <p:nvPr/>
        </p:nvSpPr>
        <p:spPr bwMode="auto">
          <a:xfrm>
            <a:off x="44958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6" name="Oval 35"/>
          <p:cNvSpPr/>
          <p:nvPr/>
        </p:nvSpPr>
        <p:spPr bwMode="auto">
          <a:xfrm>
            <a:off x="2235200" y="3771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7" name="Oval 36"/>
          <p:cNvSpPr/>
          <p:nvPr/>
        </p:nvSpPr>
        <p:spPr bwMode="auto">
          <a:xfrm>
            <a:off x="2286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8" name="Oval 37"/>
          <p:cNvSpPr/>
          <p:nvPr/>
        </p:nvSpPr>
        <p:spPr bwMode="auto">
          <a:xfrm>
            <a:off x="70104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9" name="Oval 38"/>
          <p:cNvSpPr/>
          <p:nvPr/>
        </p:nvSpPr>
        <p:spPr bwMode="auto">
          <a:xfrm>
            <a:off x="42545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0" name="Oval 39"/>
          <p:cNvSpPr/>
          <p:nvPr/>
        </p:nvSpPr>
        <p:spPr bwMode="auto">
          <a:xfrm>
            <a:off x="45339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1" name="Oval 40"/>
          <p:cNvSpPr/>
          <p:nvPr/>
        </p:nvSpPr>
        <p:spPr bwMode="auto">
          <a:xfrm>
            <a:off x="4559300" y="3467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2" name="Oval 41"/>
          <p:cNvSpPr/>
          <p:nvPr/>
        </p:nvSpPr>
        <p:spPr bwMode="auto">
          <a:xfrm>
            <a:off x="4622800" y="3695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3" name="Oval 42"/>
          <p:cNvSpPr/>
          <p:nvPr/>
        </p:nvSpPr>
        <p:spPr bwMode="auto">
          <a:xfrm>
            <a:off x="25273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4" name="Oval 43"/>
          <p:cNvSpPr/>
          <p:nvPr/>
        </p:nvSpPr>
        <p:spPr bwMode="auto">
          <a:xfrm>
            <a:off x="43561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5" name="Oval 44"/>
          <p:cNvSpPr/>
          <p:nvPr/>
        </p:nvSpPr>
        <p:spPr bwMode="auto">
          <a:xfrm>
            <a:off x="4241800" y="3429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6" name="Oval 45"/>
          <p:cNvSpPr/>
          <p:nvPr/>
        </p:nvSpPr>
        <p:spPr bwMode="auto">
          <a:xfrm>
            <a:off x="7315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7" name="Oval 46"/>
          <p:cNvSpPr/>
          <p:nvPr/>
        </p:nvSpPr>
        <p:spPr bwMode="auto">
          <a:xfrm>
            <a:off x="42926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8" name="Oval 47"/>
          <p:cNvSpPr/>
          <p:nvPr/>
        </p:nvSpPr>
        <p:spPr bwMode="auto">
          <a:xfrm>
            <a:off x="4889500" y="3136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9" name="Oval 48"/>
          <p:cNvSpPr/>
          <p:nvPr/>
        </p:nvSpPr>
        <p:spPr bwMode="auto">
          <a:xfrm>
            <a:off x="4699000" y="3200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0" name="Oval 49"/>
          <p:cNvSpPr/>
          <p:nvPr/>
        </p:nvSpPr>
        <p:spPr bwMode="auto">
          <a:xfrm>
            <a:off x="69723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1" name="Oval 50"/>
          <p:cNvSpPr/>
          <p:nvPr/>
        </p:nvSpPr>
        <p:spPr bwMode="auto">
          <a:xfrm>
            <a:off x="2425700" y="4051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2" name="Oval 51"/>
          <p:cNvSpPr/>
          <p:nvPr/>
        </p:nvSpPr>
        <p:spPr bwMode="auto">
          <a:xfrm>
            <a:off x="72898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3" name="Oval 52"/>
          <p:cNvSpPr/>
          <p:nvPr/>
        </p:nvSpPr>
        <p:spPr bwMode="auto">
          <a:xfrm>
            <a:off x="45212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4" name="Oval 53"/>
          <p:cNvSpPr/>
          <p:nvPr/>
        </p:nvSpPr>
        <p:spPr bwMode="auto">
          <a:xfrm>
            <a:off x="25654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5" name="Oval 54"/>
          <p:cNvSpPr/>
          <p:nvPr/>
        </p:nvSpPr>
        <p:spPr bwMode="auto">
          <a:xfrm>
            <a:off x="70485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6" name="Oval 55"/>
          <p:cNvSpPr/>
          <p:nvPr/>
        </p:nvSpPr>
        <p:spPr bwMode="auto">
          <a:xfrm>
            <a:off x="67818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Oval 56"/>
          <p:cNvSpPr/>
          <p:nvPr/>
        </p:nvSpPr>
        <p:spPr bwMode="auto">
          <a:xfrm>
            <a:off x="4279900" y="3683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8" name="Oval 57"/>
          <p:cNvSpPr/>
          <p:nvPr/>
        </p:nvSpPr>
        <p:spPr bwMode="auto">
          <a:xfrm>
            <a:off x="7454900" y="4076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9" name="Oval 58"/>
          <p:cNvSpPr/>
          <p:nvPr/>
        </p:nvSpPr>
        <p:spPr bwMode="auto">
          <a:xfrm>
            <a:off x="4241800" y="3860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0" name="Oval 59"/>
          <p:cNvSpPr/>
          <p:nvPr/>
        </p:nvSpPr>
        <p:spPr bwMode="auto">
          <a:xfrm>
            <a:off x="4533900" y="3543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1" name="Oval 60"/>
          <p:cNvSpPr/>
          <p:nvPr/>
        </p:nvSpPr>
        <p:spPr bwMode="auto">
          <a:xfrm>
            <a:off x="2209800" y="3835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2" name="Oval 61"/>
          <p:cNvSpPr/>
          <p:nvPr/>
        </p:nvSpPr>
        <p:spPr bwMode="auto">
          <a:xfrm>
            <a:off x="2197100" y="3886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3" name="Oval 62"/>
          <p:cNvSpPr/>
          <p:nvPr/>
        </p:nvSpPr>
        <p:spPr bwMode="auto">
          <a:xfrm>
            <a:off x="4318000" y="3822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4" name="Oval 63"/>
          <p:cNvSpPr/>
          <p:nvPr/>
        </p:nvSpPr>
        <p:spPr bwMode="auto">
          <a:xfrm>
            <a:off x="4432300" y="3530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5" name="Oval 64"/>
          <p:cNvSpPr/>
          <p:nvPr/>
        </p:nvSpPr>
        <p:spPr bwMode="auto">
          <a:xfrm>
            <a:off x="45720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6" name="Oval 65"/>
          <p:cNvSpPr/>
          <p:nvPr/>
        </p:nvSpPr>
        <p:spPr bwMode="auto">
          <a:xfrm>
            <a:off x="46228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7" name="Oval 66"/>
          <p:cNvSpPr/>
          <p:nvPr/>
        </p:nvSpPr>
        <p:spPr bwMode="auto">
          <a:xfrm>
            <a:off x="4572000" y="3543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8" name="Oval 67"/>
          <p:cNvSpPr/>
          <p:nvPr/>
        </p:nvSpPr>
        <p:spPr bwMode="auto">
          <a:xfrm>
            <a:off x="5130800" y="4089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9" name="Oval 68"/>
          <p:cNvSpPr/>
          <p:nvPr/>
        </p:nvSpPr>
        <p:spPr bwMode="auto">
          <a:xfrm>
            <a:off x="51308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0" name="Oval 69"/>
          <p:cNvSpPr/>
          <p:nvPr/>
        </p:nvSpPr>
        <p:spPr bwMode="auto">
          <a:xfrm>
            <a:off x="2489200" y="4241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1" name="Oval 70"/>
          <p:cNvSpPr/>
          <p:nvPr/>
        </p:nvSpPr>
        <p:spPr bwMode="auto">
          <a:xfrm>
            <a:off x="43434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2" name="Oval 71"/>
          <p:cNvSpPr/>
          <p:nvPr/>
        </p:nvSpPr>
        <p:spPr bwMode="auto">
          <a:xfrm>
            <a:off x="4292600" y="3568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3" name="Oval 72"/>
          <p:cNvSpPr/>
          <p:nvPr/>
        </p:nvSpPr>
        <p:spPr bwMode="auto">
          <a:xfrm>
            <a:off x="45085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4" name="Oval 73"/>
          <p:cNvSpPr/>
          <p:nvPr/>
        </p:nvSpPr>
        <p:spPr bwMode="auto">
          <a:xfrm>
            <a:off x="2501900" y="3848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5" name="Oval 74"/>
          <p:cNvSpPr/>
          <p:nvPr/>
        </p:nvSpPr>
        <p:spPr bwMode="auto">
          <a:xfrm>
            <a:off x="69088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6" name="Oval 75"/>
          <p:cNvSpPr/>
          <p:nvPr/>
        </p:nvSpPr>
        <p:spPr bwMode="auto">
          <a:xfrm>
            <a:off x="2362200" y="3822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7" name="Oval 76"/>
          <p:cNvSpPr/>
          <p:nvPr/>
        </p:nvSpPr>
        <p:spPr bwMode="auto">
          <a:xfrm>
            <a:off x="7493000" y="4076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8" name="Oval 77"/>
          <p:cNvSpPr/>
          <p:nvPr/>
        </p:nvSpPr>
        <p:spPr bwMode="auto">
          <a:xfrm>
            <a:off x="7543800" y="4025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 name="Oval 78"/>
          <p:cNvSpPr/>
          <p:nvPr/>
        </p:nvSpPr>
        <p:spPr bwMode="auto">
          <a:xfrm>
            <a:off x="7721600" y="5842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0" name="Oval 79"/>
          <p:cNvSpPr/>
          <p:nvPr/>
        </p:nvSpPr>
        <p:spPr bwMode="auto">
          <a:xfrm>
            <a:off x="2463800" y="4076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1" name="Oval 80"/>
          <p:cNvSpPr/>
          <p:nvPr/>
        </p:nvSpPr>
        <p:spPr bwMode="auto">
          <a:xfrm>
            <a:off x="6832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2" name="Oval 81"/>
          <p:cNvSpPr/>
          <p:nvPr/>
        </p:nvSpPr>
        <p:spPr bwMode="auto">
          <a:xfrm>
            <a:off x="4686300" y="3454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3" name="Oval 82"/>
          <p:cNvSpPr/>
          <p:nvPr/>
        </p:nvSpPr>
        <p:spPr bwMode="auto">
          <a:xfrm>
            <a:off x="4483100" y="3479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4" name="Oval 83"/>
          <p:cNvSpPr/>
          <p:nvPr/>
        </p:nvSpPr>
        <p:spPr bwMode="auto">
          <a:xfrm>
            <a:off x="4559300" y="3556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5" name="Oval 84"/>
          <p:cNvSpPr/>
          <p:nvPr/>
        </p:nvSpPr>
        <p:spPr bwMode="auto">
          <a:xfrm>
            <a:off x="4648200" y="3683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6" name="Oval 85"/>
          <p:cNvSpPr/>
          <p:nvPr/>
        </p:nvSpPr>
        <p:spPr bwMode="auto">
          <a:xfrm>
            <a:off x="45593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7" name="Oval 86"/>
          <p:cNvSpPr/>
          <p:nvPr/>
        </p:nvSpPr>
        <p:spPr bwMode="auto">
          <a:xfrm>
            <a:off x="43688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8" name="Oval 87"/>
          <p:cNvSpPr/>
          <p:nvPr/>
        </p:nvSpPr>
        <p:spPr bwMode="auto">
          <a:xfrm>
            <a:off x="4508500" y="3530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9" name="Oval 88"/>
          <p:cNvSpPr/>
          <p:nvPr/>
        </p:nvSpPr>
        <p:spPr bwMode="auto">
          <a:xfrm>
            <a:off x="2933700" y="5537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0" name="Oval 89"/>
          <p:cNvSpPr/>
          <p:nvPr/>
        </p:nvSpPr>
        <p:spPr bwMode="auto">
          <a:xfrm>
            <a:off x="1333500" y="3721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1" name="Oval 90"/>
          <p:cNvSpPr/>
          <p:nvPr/>
        </p:nvSpPr>
        <p:spPr bwMode="auto">
          <a:xfrm>
            <a:off x="24638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2" name="Oval 91"/>
          <p:cNvSpPr/>
          <p:nvPr/>
        </p:nvSpPr>
        <p:spPr bwMode="auto">
          <a:xfrm>
            <a:off x="4546600" y="3581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3" name="Oval 92"/>
          <p:cNvSpPr/>
          <p:nvPr/>
        </p:nvSpPr>
        <p:spPr bwMode="auto">
          <a:xfrm>
            <a:off x="70104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4" name="Oval 93"/>
          <p:cNvSpPr/>
          <p:nvPr/>
        </p:nvSpPr>
        <p:spPr bwMode="auto">
          <a:xfrm>
            <a:off x="4470400" y="3543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5" name="Oval 94"/>
          <p:cNvSpPr/>
          <p:nvPr/>
        </p:nvSpPr>
        <p:spPr bwMode="auto">
          <a:xfrm>
            <a:off x="4546600" y="3556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6" name="Oval 95"/>
          <p:cNvSpPr/>
          <p:nvPr/>
        </p:nvSpPr>
        <p:spPr bwMode="auto">
          <a:xfrm>
            <a:off x="2413000" y="4165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7" name="Oval 96"/>
          <p:cNvSpPr/>
          <p:nvPr/>
        </p:nvSpPr>
        <p:spPr bwMode="auto">
          <a:xfrm>
            <a:off x="4889500" y="3048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8" name="Oval 97"/>
          <p:cNvSpPr/>
          <p:nvPr/>
        </p:nvSpPr>
        <p:spPr bwMode="auto">
          <a:xfrm>
            <a:off x="2540000" y="3771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9" name="Oval 98"/>
          <p:cNvSpPr/>
          <p:nvPr/>
        </p:nvSpPr>
        <p:spPr bwMode="auto">
          <a:xfrm>
            <a:off x="2616200" y="3797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0" name="Oval 99"/>
          <p:cNvSpPr/>
          <p:nvPr/>
        </p:nvSpPr>
        <p:spPr bwMode="auto">
          <a:xfrm>
            <a:off x="2590800" y="3721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1" name="Oval 100"/>
          <p:cNvSpPr/>
          <p:nvPr/>
        </p:nvSpPr>
        <p:spPr bwMode="auto">
          <a:xfrm>
            <a:off x="75946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2" name="Oval 101"/>
          <p:cNvSpPr/>
          <p:nvPr/>
        </p:nvSpPr>
        <p:spPr bwMode="auto">
          <a:xfrm>
            <a:off x="2654300" y="3556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3" name="Oval 102"/>
          <p:cNvSpPr/>
          <p:nvPr/>
        </p:nvSpPr>
        <p:spPr bwMode="auto">
          <a:xfrm>
            <a:off x="6718300" y="486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4" name="Oval 103"/>
          <p:cNvSpPr/>
          <p:nvPr/>
        </p:nvSpPr>
        <p:spPr bwMode="auto">
          <a:xfrm>
            <a:off x="2235200" y="3987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5" name="Oval 104"/>
          <p:cNvSpPr/>
          <p:nvPr/>
        </p:nvSpPr>
        <p:spPr bwMode="auto">
          <a:xfrm>
            <a:off x="2400300" y="3860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6" name="Oval 105"/>
          <p:cNvSpPr/>
          <p:nvPr/>
        </p:nvSpPr>
        <p:spPr bwMode="auto">
          <a:xfrm>
            <a:off x="4699000" y="3708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7" name="Oval 106"/>
          <p:cNvSpPr/>
          <p:nvPr/>
        </p:nvSpPr>
        <p:spPr bwMode="auto">
          <a:xfrm>
            <a:off x="4508500" y="3568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8" name="Oval 107"/>
          <p:cNvSpPr/>
          <p:nvPr/>
        </p:nvSpPr>
        <p:spPr bwMode="auto">
          <a:xfrm>
            <a:off x="5511800" y="3962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9" name="Oval 108"/>
          <p:cNvSpPr/>
          <p:nvPr/>
        </p:nvSpPr>
        <p:spPr bwMode="auto">
          <a:xfrm>
            <a:off x="5562600" y="3949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0" name="Oval 109"/>
          <p:cNvSpPr/>
          <p:nvPr/>
        </p:nvSpPr>
        <p:spPr bwMode="auto">
          <a:xfrm>
            <a:off x="2463800" y="4267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1" name="Oval 110"/>
          <p:cNvSpPr/>
          <p:nvPr/>
        </p:nvSpPr>
        <p:spPr bwMode="auto">
          <a:xfrm>
            <a:off x="1231900" y="3962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2" name="Oval 111"/>
          <p:cNvSpPr/>
          <p:nvPr/>
        </p:nvSpPr>
        <p:spPr bwMode="auto">
          <a:xfrm>
            <a:off x="4279900" y="3479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20" name="Group 19"/>
          <p:cNvGrpSpPr/>
          <p:nvPr/>
        </p:nvGrpSpPr>
        <p:grpSpPr>
          <a:xfrm>
            <a:off x="609600" y="1752600"/>
            <a:ext cx="1676400" cy="1905000"/>
            <a:chOff x="609600" y="1752600"/>
            <a:chExt cx="1676400" cy="1905000"/>
          </a:xfrm>
        </p:grpSpPr>
        <p:pic>
          <p:nvPicPr>
            <p:cNvPr id="3" name="Picture 2" descr="Screen-Shot-2015-03-15-at-12.04.19-PM.png"/>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6000" contrast="33000"/>
                      </a14:imgEffect>
                    </a14:imgLayer>
                  </a14:imgProps>
                </a:ext>
                <a:ext uri="{28A0092B-C50C-407E-A947-70E740481C1C}">
                  <a14:useLocalDpi xmlns:a14="http://schemas.microsoft.com/office/drawing/2010/main" val="0"/>
                </a:ext>
              </a:extLst>
            </a:blip>
            <a:srcRect l="6369" t="3559" r="37262" b="54448"/>
            <a:stretch/>
          </p:blipFill>
          <p:spPr>
            <a:xfrm>
              <a:off x="609600" y="1752600"/>
              <a:ext cx="1600200" cy="1066800"/>
            </a:xfrm>
            <a:prstGeom prst="rect">
              <a:avLst/>
            </a:prstGeom>
          </p:spPr>
        </p:pic>
        <p:cxnSp>
          <p:nvCxnSpPr>
            <p:cNvPr id="13" name="Straight Arrow Connector 12"/>
            <p:cNvCxnSpPr/>
            <p:nvPr/>
          </p:nvCxnSpPr>
          <p:spPr bwMode="auto">
            <a:xfrm>
              <a:off x="1752600" y="2895600"/>
              <a:ext cx="533400" cy="762000"/>
            </a:xfrm>
            <a:prstGeom prst="straightConnector1">
              <a:avLst/>
            </a:prstGeom>
            <a:solidFill>
              <a:schemeClr val="accent1"/>
            </a:solidFill>
            <a:ln w="50800" cap="flat" cmpd="sng" algn="ctr">
              <a:solidFill>
                <a:srgbClr val="3366FF"/>
              </a:solidFill>
              <a:prstDash val="solid"/>
              <a:round/>
              <a:headEnd type="none" w="med" len="med"/>
              <a:tailEnd type="arrow"/>
            </a:ln>
            <a:effectLst/>
          </p:spPr>
        </p:cxnSp>
      </p:grpSp>
      <p:grpSp>
        <p:nvGrpSpPr>
          <p:cNvPr id="116" name="Group 115"/>
          <p:cNvGrpSpPr/>
          <p:nvPr/>
        </p:nvGrpSpPr>
        <p:grpSpPr>
          <a:xfrm>
            <a:off x="3994022" y="1143000"/>
            <a:ext cx="2680853" cy="1534333"/>
            <a:chOff x="3994022" y="1143000"/>
            <a:chExt cx="2680853" cy="1534333"/>
          </a:xfrm>
        </p:grpSpPr>
        <p:pic>
          <p:nvPicPr>
            <p:cNvPr id="117" name="Picture 116" descr="dolphin4.tiff"/>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rot="1001684">
              <a:off x="4953000" y="1905000"/>
              <a:ext cx="808542" cy="501650"/>
            </a:xfrm>
            <a:prstGeom prst="rect">
              <a:avLst/>
            </a:prstGeom>
          </p:spPr>
        </p:pic>
        <p:pic>
          <p:nvPicPr>
            <p:cNvPr id="118" name="Picture 117" descr="dolphin3.tiff"/>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rot="1725561">
              <a:off x="5733581" y="1555746"/>
              <a:ext cx="941294" cy="685800"/>
            </a:xfrm>
            <a:prstGeom prst="rect">
              <a:avLst/>
            </a:prstGeom>
          </p:spPr>
        </p:pic>
        <p:pic>
          <p:nvPicPr>
            <p:cNvPr id="119" name="Picture 118" descr="dolphin2.tiff"/>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4114800" y="1143000"/>
              <a:ext cx="927100" cy="601362"/>
            </a:xfrm>
            <a:prstGeom prst="rect">
              <a:avLst/>
            </a:prstGeom>
          </p:spPr>
        </p:pic>
        <p:pic>
          <p:nvPicPr>
            <p:cNvPr id="120" name="Picture 119" descr="dolphin1.tiff"/>
            <p:cNvPicPr>
              <a:picLocks noChangeAspect="1"/>
            </p:cNvPicPr>
            <p:nvPr/>
          </p:nvPicPr>
          <p:blipFill>
            <a:blip r:embed="rId12">
              <a:grayscl/>
              <a:extLst>
                <a:ext uri="{BEBA8EAE-BF5A-486C-A8C5-ECC9F3942E4B}">
                  <a14:imgProps xmlns:a14="http://schemas.microsoft.com/office/drawing/2010/main">
                    <a14:imgLayer r:embed="rId13">
                      <a14:imgEffect>
                        <a14:brightnessContrast bright="-17000" contrast="-22000"/>
                      </a14:imgEffect>
                    </a14:imgLayer>
                  </a14:imgProps>
                </a:ext>
                <a:ext uri="{28A0092B-C50C-407E-A947-70E740481C1C}">
                  <a14:useLocalDpi xmlns:a14="http://schemas.microsoft.com/office/drawing/2010/main" val="0"/>
                </a:ext>
              </a:extLst>
            </a:blip>
            <a:stretch>
              <a:fillRect/>
            </a:stretch>
          </p:blipFill>
          <p:spPr>
            <a:xfrm rot="21282863">
              <a:off x="3994022" y="1947083"/>
              <a:ext cx="947351" cy="730250"/>
            </a:xfrm>
            <a:prstGeom prst="rect">
              <a:avLst/>
            </a:prstGeom>
          </p:spPr>
        </p:pic>
      </p:grpSp>
    </p:spTree>
    <p:extLst>
      <p:ext uri="{BB962C8B-B14F-4D97-AF65-F5344CB8AC3E}">
        <p14:creationId xmlns:p14="http://schemas.microsoft.com/office/powerpoint/2010/main" val="29983935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0" y="152400"/>
            <a:ext cx="9144000" cy="1143000"/>
          </a:xfrm>
        </p:spPr>
        <p:txBody>
          <a:bodyPr/>
          <a:lstStyle/>
          <a:p>
            <a:r>
              <a:rPr lang="en-US" dirty="0" smtClean="0">
                <a:solidFill>
                  <a:schemeClr val="tx1"/>
                </a:solidFill>
              </a:rPr>
              <a:t>DNA origami all over the world</a:t>
            </a:r>
            <a:endParaRPr lang="en-US" dirty="0">
              <a:solidFill>
                <a:schemeClr val="tx1"/>
              </a:solidFill>
            </a:endParaRPr>
          </a:p>
        </p:txBody>
      </p:sp>
      <p:pic>
        <p:nvPicPr>
          <p:cNvPr id="4" name="Picture 3" descr="d6c59e12aafe6ebb3760c1ec79c45f0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43000"/>
            <a:ext cx="8534400" cy="5592508"/>
          </a:xfrm>
          <a:prstGeom prst="rect">
            <a:avLst/>
          </a:prstGeom>
        </p:spPr>
      </p:pic>
      <p:grpSp>
        <p:nvGrpSpPr>
          <p:cNvPr id="6" name="Group 5"/>
          <p:cNvGrpSpPr/>
          <p:nvPr/>
        </p:nvGrpSpPr>
        <p:grpSpPr>
          <a:xfrm>
            <a:off x="292100" y="2286000"/>
            <a:ext cx="3395953" cy="4429899"/>
            <a:chOff x="292100" y="2286000"/>
            <a:chExt cx="3395953" cy="4429899"/>
          </a:xfrm>
        </p:grpSpPr>
        <p:pic>
          <p:nvPicPr>
            <p:cNvPr id="7" name="Picture 6" descr="america_map.tiff"/>
            <p:cNvPicPr>
              <a:picLocks noChangeAspect="1"/>
            </p:cNvPicPr>
            <p:nvPr/>
          </p:nvPicPr>
          <p:blipFill rotWithShape="1">
            <a:blip r:embed="rId4">
              <a:extLst>
                <a:ext uri="{28A0092B-C50C-407E-A947-70E740481C1C}">
                  <a14:useLocalDpi xmlns:a14="http://schemas.microsoft.com/office/drawing/2010/main" val="0"/>
                </a:ext>
              </a:extLst>
            </a:blip>
            <a:srcRect l="16386" t="12069" r="14707" b="16897"/>
            <a:stretch/>
          </p:blipFill>
          <p:spPr>
            <a:xfrm>
              <a:off x="355600" y="2286000"/>
              <a:ext cx="3332453" cy="4185891"/>
            </a:xfrm>
            <a:prstGeom prst="rect">
              <a:avLst/>
            </a:prstGeom>
          </p:spPr>
        </p:pic>
        <p:sp>
          <p:nvSpPr>
            <p:cNvPr id="5" name="TextBox 4"/>
            <p:cNvSpPr txBox="1"/>
            <p:nvPr/>
          </p:nvSpPr>
          <p:spPr>
            <a:xfrm>
              <a:off x="292100" y="6438900"/>
              <a:ext cx="1408108" cy="276999"/>
            </a:xfrm>
            <a:prstGeom prst="rect">
              <a:avLst/>
            </a:prstGeom>
            <a:noFill/>
          </p:spPr>
          <p:txBody>
            <a:bodyPr wrap="none" rtlCol="0">
              <a:spAutoFit/>
            </a:bodyPr>
            <a:lstStyle/>
            <a:p>
              <a:r>
                <a:rPr lang="en-US" sz="1200" dirty="0" smtClean="0"/>
                <a:t>Rothemund, 2006</a:t>
              </a:r>
            </a:p>
          </p:txBody>
        </p:sp>
      </p:grpSp>
      <p:grpSp>
        <p:nvGrpSpPr>
          <p:cNvPr id="10" name="Group 9"/>
          <p:cNvGrpSpPr/>
          <p:nvPr/>
        </p:nvGrpSpPr>
        <p:grpSpPr>
          <a:xfrm>
            <a:off x="5956300" y="3390900"/>
            <a:ext cx="1693592" cy="3324999"/>
            <a:chOff x="5956300" y="3390900"/>
            <a:chExt cx="1693592" cy="3324999"/>
          </a:xfrm>
        </p:grpSpPr>
        <p:pic>
          <p:nvPicPr>
            <p:cNvPr id="9" name="Picture 8" descr="china_map.tiff"/>
            <p:cNvPicPr>
              <a:picLocks noChangeAspect="1"/>
            </p:cNvPicPr>
            <p:nvPr/>
          </p:nvPicPr>
          <p:blipFill>
            <a:blip r:embed="rId5">
              <a:grayscl/>
              <a:extLst>
                <a:ext uri="{BEBA8EAE-BF5A-486C-A8C5-ECC9F3942E4B}">
                  <a14:imgProps xmlns:a14="http://schemas.microsoft.com/office/drawing/2010/main">
                    <a14:imgLayer r:embed="rId6">
                      <a14:imgEffect>
                        <a14:colorTemperature colorTemp="2587"/>
                      </a14:imgEffect>
                      <a14:imgEffect>
                        <a14:saturation sat="104000"/>
                      </a14:imgEffect>
                      <a14:imgEffect>
                        <a14:brightnessContrast bright="4000" contrast="54000"/>
                      </a14:imgEffect>
                    </a14:imgLayer>
                  </a14:imgProps>
                </a:ext>
                <a:ext uri="{28A0092B-C50C-407E-A947-70E740481C1C}">
                  <a14:useLocalDpi xmlns:a14="http://schemas.microsoft.com/office/drawing/2010/main" val="0"/>
                </a:ext>
              </a:extLst>
            </a:blip>
            <a:stretch>
              <a:fillRect/>
            </a:stretch>
          </p:blipFill>
          <p:spPr>
            <a:xfrm>
              <a:off x="5956300" y="3390900"/>
              <a:ext cx="1693592" cy="1371600"/>
            </a:xfrm>
            <a:prstGeom prst="rect">
              <a:avLst/>
            </a:prstGeom>
          </p:spPr>
        </p:pic>
        <p:sp>
          <p:nvSpPr>
            <p:cNvPr id="12" name="TextBox 11"/>
            <p:cNvSpPr txBox="1"/>
            <p:nvPr/>
          </p:nvSpPr>
          <p:spPr>
            <a:xfrm>
              <a:off x="6019800" y="6438900"/>
              <a:ext cx="1271201" cy="276999"/>
            </a:xfrm>
            <a:prstGeom prst="rect">
              <a:avLst/>
            </a:prstGeom>
            <a:noFill/>
          </p:spPr>
          <p:txBody>
            <a:bodyPr wrap="none" rtlCol="0">
              <a:spAutoFit/>
            </a:bodyPr>
            <a:lstStyle/>
            <a:p>
              <a:r>
                <a:rPr lang="en-US" sz="1200" dirty="0" err="1" smtClean="0"/>
                <a:t>Qian</a:t>
              </a:r>
              <a:r>
                <a:rPr lang="en-US" sz="1200" dirty="0" smtClean="0"/>
                <a:t> et al, 2006</a:t>
              </a:r>
            </a:p>
          </p:txBody>
        </p:sp>
      </p:grpSp>
      <p:sp>
        <p:nvSpPr>
          <p:cNvPr id="11" name="Oval 10"/>
          <p:cNvSpPr/>
          <p:nvPr/>
        </p:nvSpPr>
        <p:spPr bwMode="auto">
          <a:xfrm>
            <a:off x="7086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Oval 14"/>
          <p:cNvSpPr/>
          <p:nvPr/>
        </p:nvSpPr>
        <p:spPr bwMode="auto">
          <a:xfrm>
            <a:off x="1371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Oval 16"/>
          <p:cNvSpPr/>
          <p:nvPr/>
        </p:nvSpPr>
        <p:spPr bwMode="auto">
          <a:xfrm>
            <a:off x="26670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Oval 13"/>
          <p:cNvSpPr/>
          <p:nvPr/>
        </p:nvSpPr>
        <p:spPr bwMode="auto">
          <a:xfrm>
            <a:off x="16764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Oval 15"/>
          <p:cNvSpPr/>
          <p:nvPr/>
        </p:nvSpPr>
        <p:spPr bwMode="auto">
          <a:xfrm>
            <a:off x="4724400" y="3048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 name="TextBox 1"/>
          <p:cNvSpPr txBox="1"/>
          <p:nvPr/>
        </p:nvSpPr>
        <p:spPr>
          <a:xfrm>
            <a:off x="4191000" y="6096000"/>
            <a:ext cx="1905000" cy="523220"/>
          </a:xfrm>
          <a:prstGeom prst="rect">
            <a:avLst/>
          </a:prstGeom>
          <a:noFill/>
        </p:spPr>
        <p:txBody>
          <a:bodyPr wrap="square" rtlCol="0">
            <a:spAutoFit/>
          </a:bodyPr>
          <a:lstStyle/>
          <a:p>
            <a:r>
              <a:rPr lang="en-US" sz="2800" b="1" dirty="0" smtClean="0"/>
              <a:t>2016 1</a:t>
            </a:r>
            <a:r>
              <a:rPr lang="en-US" sz="2800" b="1" baseline="30000" dirty="0" smtClean="0"/>
              <a:t>st</a:t>
            </a:r>
            <a:r>
              <a:rPr lang="en-US" sz="2800" b="1" dirty="0" smtClean="0"/>
              <a:t> Q </a:t>
            </a:r>
            <a:endParaRPr lang="en-US" sz="2800" b="1" dirty="0"/>
          </a:p>
        </p:txBody>
      </p:sp>
      <p:sp>
        <p:nvSpPr>
          <p:cNvPr id="18" name="Oval 17"/>
          <p:cNvSpPr/>
          <p:nvPr/>
        </p:nvSpPr>
        <p:spPr bwMode="auto">
          <a:xfrm>
            <a:off x="4495800" y="3606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9" name="Oval 18"/>
          <p:cNvSpPr/>
          <p:nvPr/>
        </p:nvSpPr>
        <p:spPr bwMode="auto">
          <a:xfrm>
            <a:off x="4572000" y="3276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Oval 20"/>
          <p:cNvSpPr/>
          <p:nvPr/>
        </p:nvSpPr>
        <p:spPr bwMode="auto">
          <a:xfrm>
            <a:off x="4864100" y="3149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2" name="Oval 21"/>
          <p:cNvSpPr/>
          <p:nvPr/>
        </p:nvSpPr>
        <p:spPr bwMode="auto">
          <a:xfrm>
            <a:off x="1524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3" name="Oval 22"/>
          <p:cNvSpPr/>
          <p:nvPr/>
        </p:nvSpPr>
        <p:spPr bwMode="auto">
          <a:xfrm>
            <a:off x="4584700" y="3581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4" name="Oval 23"/>
          <p:cNvSpPr/>
          <p:nvPr/>
        </p:nvSpPr>
        <p:spPr bwMode="auto">
          <a:xfrm>
            <a:off x="2641600" y="3759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5" name="Oval 24"/>
          <p:cNvSpPr/>
          <p:nvPr/>
        </p:nvSpPr>
        <p:spPr bwMode="auto">
          <a:xfrm>
            <a:off x="7569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6" name="Oval 25"/>
          <p:cNvSpPr/>
          <p:nvPr/>
        </p:nvSpPr>
        <p:spPr bwMode="auto">
          <a:xfrm>
            <a:off x="24511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7" name="Oval 26"/>
          <p:cNvSpPr/>
          <p:nvPr/>
        </p:nvSpPr>
        <p:spPr bwMode="auto">
          <a:xfrm>
            <a:off x="1651000" y="3873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Oval 27"/>
          <p:cNvSpPr/>
          <p:nvPr/>
        </p:nvSpPr>
        <p:spPr bwMode="auto">
          <a:xfrm>
            <a:off x="7112000" y="4089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9" name="Oval 28"/>
          <p:cNvSpPr/>
          <p:nvPr/>
        </p:nvSpPr>
        <p:spPr bwMode="auto">
          <a:xfrm>
            <a:off x="13208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0" name="Oval 29"/>
          <p:cNvSpPr/>
          <p:nvPr/>
        </p:nvSpPr>
        <p:spPr bwMode="auto">
          <a:xfrm>
            <a:off x="1282700" y="3987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1" name="Oval 30"/>
          <p:cNvSpPr/>
          <p:nvPr/>
        </p:nvSpPr>
        <p:spPr bwMode="auto">
          <a:xfrm>
            <a:off x="1943100" y="4127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2" name="Oval 31"/>
          <p:cNvSpPr/>
          <p:nvPr/>
        </p:nvSpPr>
        <p:spPr bwMode="auto">
          <a:xfrm>
            <a:off x="19050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3" name="Oval 32"/>
          <p:cNvSpPr/>
          <p:nvPr/>
        </p:nvSpPr>
        <p:spPr bwMode="auto">
          <a:xfrm>
            <a:off x="74803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4" name="Oval 33"/>
          <p:cNvSpPr/>
          <p:nvPr/>
        </p:nvSpPr>
        <p:spPr bwMode="auto">
          <a:xfrm>
            <a:off x="1295400" y="3937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5" name="Oval 34"/>
          <p:cNvSpPr/>
          <p:nvPr/>
        </p:nvSpPr>
        <p:spPr bwMode="auto">
          <a:xfrm>
            <a:off x="44958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6" name="Oval 35"/>
          <p:cNvSpPr/>
          <p:nvPr/>
        </p:nvSpPr>
        <p:spPr bwMode="auto">
          <a:xfrm>
            <a:off x="2235200" y="3771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7" name="Oval 36"/>
          <p:cNvSpPr/>
          <p:nvPr/>
        </p:nvSpPr>
        <p:spPr bwMode="auto">
          <a:xfrm>
            <a:off x="22860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8" name="Oval 37"/>
          <p:cNvSpPr/>
          <p:nvPr/>
        </p:nvSpPr>
        <p:spPr bwMode="auto">
          <a:xfrm>
            <a:off x="70104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9" name="Oval 38"/>
          <p:cNvSpPr/>
          <p:nvPr/>
        </p:nvSpPr>
        <p:spPr bwMode="auto">
          <a:xfrm>
            <a:off x="42545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0" name="Oval 39"/>
          <p:cNvSpPr/>
          <p:nvPr/>
        </p:nvSpPr>
        <p:spPr bwMode="auto">
          <a:xfrm>
            <a:off x="45339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1" name="Oval 40"/>
          <p:cNvSpPr/>
          <p:nvPr/>
        </p:nvSpPr>
        <p:spPr bwMode="auto">
          <a:xfrm>
            <a:off x="4559300" y="3467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2" name="Oval 41"/>
          <p:cNvSpPr/>
          <p:nvPr/>
        </p:nvSpPr>
        <p:spPr bwMode="auto">
          <a:xfrm>
            <a:off x="4622800" y="3695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3" name="Oval 42"/>
          <p:cNvSpPr/>
          <p:nvPr/>
        </p:nvSpPr>
        <p:spPr bwMode="auto">
          <a:xfrm>
            <a:off x="25273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4" name="Oval 43"/>
          <p:cNvSpPr/>
          <p:nvPr/>
        </p:nvSpPr>
        <p:spPr bwMode="auto">
          <a:xfrm>
            <a:off x="43561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5" name="Oval 44"/>
          <p:cNvSpPr/>
          <p:nvPr/>
        </p:nvSpPr>
        <p:spPr bwMode="auto">
          <a:xfrm>
            <a:off x="4241800" y="3429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6" name="Oval 45"/>
          <p:cNvSpPr/>
          <p:nvPr/>
        </p:nvSpPr>
        <p:spPr bwMode="auto">
          <a:xfrm>
            <a:off x="7315200" y="4000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7" name="Oval 46"/>
          <p:cNvSpPr/>
          <p:nvPr/>
        </p:nvSpPr>
        <p:spPr bwMode="auto">
          <a:xfrm>
            <a:off x="42926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8" name="Oval 47"/>
          <p:cNvSpPr/>
          <p:nvPr/>
        </p:nvSpPr>
        <p:spPr bwMode="auto">
          <a:xfrm>
            <a:off x="4889500" y="3136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9" name="Oval 48"/>
          <p:cNvSpPr/>
          <p:nvPr/>
        </p:nvSpPr>
        <p:spPr bwMode="auto">
          <a:xfrm>
            <a:off x="4699000" y="3200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0" name="Oval 49"/>
          <p:cNvSpPr/>
          <p:nvPr/>
        </p:nvSpPr>
        <p:spPr bwMode="auto">
          <a:xfrm>
            <a:off x="69723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1" name="Oval 50"/>
          <p:cNvSpPr/>
          <p:nvPr/>
        </p:nvSpPr>
        <p:spPr bwMode="auto">
          <a:xfrm>
            <a:off x="2425700" y="4051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2" name="Oval 51"/>
          <p:cNvSpPr/>
          <p:nvPr/>
        </p:nvSpPr>
        <p:spPr bwMode="auto">
          <a:xfrm>
            <a:off x="72898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3" name="Oval 52"/>
          <p:cNvSpPr/>
          <p:nvPr/>
        </p:nvSpPr>
        <p:spPr bwMode="auto">
          <a:xfrm>
            <a:off x="45212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4" name="Oval 53"/>
          <p:cNvSpPr/>
          <p:nvPr/>
        </p:nvSpPr>
        <p:spPr bwMode="auto">
          <a:xfrm>
            <a:off x="25654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5" name="Oval 54"/>
          <p:cNvSpPr/>
          <p:nvPr/>
        </p:nvSpPr>
        <p:spPr bwMode="auto">
          <a:xfrm>
            <a:off x="70485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6" name="Oval 55"/>
          <p:cNvSpPr/>
          <p:nvPr/>
        </p:nvSpPr>
        <p:spPr bwMode="auto">
          <a:xfrm>
            <a:off x="67818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7" name="Oval 56"/>
          <p:cNvSpPr/>
          <p:nvPr/>
        </p:nvSpPr>
        <p:spPr bwMode="auto">
          <a:xfrm>
            <a:off x="4279900" y="3683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8" name="Oval 57"/>
          <p:cNvSpPr/>
          <p:nvPr/>
        </p:nvSpPr>
        <p:spPr bwMode="auto">
          <a:xfrm>
            <a:off x="7454900" y="4076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9" name="Oval 58"/>
          <p:cNvSpPr/>
          <p:nvPr/>
        </p:nvSpPr>
        <p:spPr bwMode="auto">
          <a:xfrm>
            <a:off x="4241800" y="3860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0" name="Oval 59"/>
          <p:cNvSpPr/>
          <p:nvPr/>
        </p:nvSpPr>
        <p:spPr bwMode="auto">
          <a:xfrm>
            <a:off x="4533900" y="3543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1" name="Oval 60"/>
          <p:cNvSpPr/>
          <p:nvPr/>
        </p:nvSpPr>
        <p:spPr bwMode="auto">
          <a:xfrm>
            <a:off x="2209800" y="3835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2" name="Oval 61"/>
          <p:cNvSpPr/>
          <p:nvPr/>
        </p:nvSpPr>
        <p:spPr bwMode="auto">
          <a:xfrm>
            <a:off x="2197100" y="3886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3" name="Oval 62"/>
          <p:cNvSpPr/>
          <p:nvPr/>
        </p:nvSpPr>
        <p:spPr bwMode="auto">
          <a:xfrm>
            <a:off x="4318000" y="3822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4" name="Oval 63"/>
          <p:cNvSpPr/>
          <p:nvPr/>
        </p:nvSpPr>
        <p:spPr bwMode="auto">
          <a:xfrm>
            <a:off x="4432300" y="3530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5" name="Oval 64"/>
          <p:cNvSpPr/>
          <p:nvPr/>
        </p:nvSpPr>
        <p:spPr bwMode="auto">
          <a:xfrm>
            <a:off x="4572000" y="34925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6" name="Oval 65"/>
          <p:cNvSpPr/>
          <p:nvPr/>
        </p:nvSpPr>
        <p:spPr bwMode="auto">
          <a:xfrm>
            <a:off x="46228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7" name="Oval 66"/>
          <p:cNvSpPr/>
          <p:nvPr/>
        </p:nvSpPr>
        <p:spPr bwMode="auto">
          <a:xfrm>
            <a:off x="4572000" y="3543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8" name="Oval 67"/>
          <p:cNvSpPr/>
          <p:nvPr/>
        </p:nvSpPr>
        <p:spPr bwMode="auto">
          <a:xfrm>
            <a:off x="5130800" y="4089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9" name="Oval 68"/>
          <p:cNvSpPr/>
          <p:nvPr/>
        </p:nvSpPr>
        <p:spPr bwMode="auto">
          <a:xfrm>
            <a:off x="5130800" y="4064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0" name="Oval 69"/>
          <p:cNvSpPr/>
          <p:nvPr/>
        </p:nvSpPr>
        <p:spPr bwMode="auto">
          <a:xfrm>
            <a:off x="2489200" y="4241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1" name="Oval 70"/>
          <p:cNvSpPr/>
          <p:nvPr/>
        </p:nvSpPr>
        <p:spPr bwMode="auto">
          <a:xfrm>
            <a:off x="43434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2" name="Oval 71"/>
          <p:cNvSpPr/>
          <p:nvPr/>
        </p:nvSpPr>
        <p:spPr bwMode="auto">
          <a:xfrm>
            <a:off x="4292600" y="3568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3" name="Oval 72"/>
          <p:cNvSpPr/>
          <p:nvPr/>
        </p:nvSpPr>
        <p:spPr bwMode="auto">
          <a:xfrm>
            <a:off x="4508500" y="359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4" name="Oval 73"/>
          <p:cNvSpPr/>
          <p:nvPr/>
        </p:nvSpPr>
        <p:spPr bwMode="auto">
          <a:xfrm>
            <a:off x="2501900" y="3848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5" name="Oval 74"/>
          <p:cNvSpPr/>
          <p:nvPr/>
        </p:nvSpPr>
        <p:spPr bwMode="auto">
          <a:xfrm>
            <a:off x="6908800" y="4038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6" name="Oval 75"/>
          <p:cNvSpPr/>
          <p:nvPr/>
        </p:nvSpPr>
        <p:spPr bwMode="auto">
          <a:xfrm>
            <a:off x="2362200" y="3822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7" name="Oval 76"/>
          <p:cNvSpPr/>
          <p:nvPr/>
        </p:nvSpPr>
        <p:spPr bwMode="auto">
          <a:xfrm>
            <a:off x="7493000" y="4076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8" name="Oval 77"/>
          <p:cNvSpPr/>
          <p:nvPr/>
        </p:nvSpPr>
        <p:spPr bwMode="auto">
          <a:xfrm>
            <a:off x="7543800" y="4025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9" name="Oval 78"/>
          <p:cNvSpPr/>
          <p:nvPr/>
        </p:nvSpPr>
        <p:spPr bwMode="auto">
          <a:xfrm>
            <a:off x="7721600" y="5842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0" name="Oval 79"/>
          <p:cNvSpPr/>
          <p:nvPr/>
        </p:nvSpPr>
        <p:spPr bwMode="auto">
          <a:xfrm>
            <a:off x="2463800" y="4076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1" name="Oval 80"/>
          <p:cNvSpPr/>
          <p:nvPr/>
        </p:nvSpPr>
        <p:spPr bwMode="auto">
          <a:xfrm>
            <a:off x="68326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2" name="Oval 81"/>
          <p:cNvSpPr/>
          <p:nvPr/>
        </p:nvSpPr>
        <p:spPr bwMode="auto">
          <a:xfrm>
            <a:off x="4686300" y="3454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3" name="Oval 82"/>
          <p:cNvSpPr/>
          <p:nvPr/>
        </p:nvSpPr>
        <p:spPr bwMode="auto">
          <a:xfrm>
            <a:off x="4483100" y="3479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4" name="Oval 83"/>
          <p:cNvSpPr/>
          <p:nvPr/>
        </p:nvSpPr>
        <p:spPr bwMode="auto">
          <a:xfrm>
            <a:off x="4559300" y="3556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5" name="Oval 84"/>
          <p:cNvSpPr/>
          <p:nvPr/>
        </p:nvSpPr>
        <p:spPr bwMode="auto">
          <a:xfrm>
            <a:off x="4648200" y="3683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6" name="Oval 85"/>
          <p:cNvSpPr/>
          <p:nvPr/>
        </p:nvSpPr>
        <p:spPr bwMode="auto">
          <a:xfrm>
            <a:off x="4559300" y="3733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7" name="Oval 86"/>
          <p:cNvSpPr/>
          <p:nvPr/>
        </p:nvSpPr>
        <p:spPr bwMode="auto">
          <a:xfrm>
            <a:off x="4368800" y="3657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8" name="Oval 87"/>
          <p:cNvSpPr/>
          <p:nvPr/>
        </p:nvSpPr>
        <p:spPr bwMode="auto">
          <a:xfrm>
            <a:off x="4508500" y="3530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9" name="Oval 88"/>
          <p:cNvSpPr/>
          <p:nvPr/>
        </p:nvSpPr>
        <p:spPr bwMode="auto">
          <a:xfrm>
            <a:off x="2933700" y="5537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0" name="Oval 89"/>
          <p:cNvSpPr/>
          <p:nvPr/>
        </p:nvSpPr>
        <p:spPr bwMode="auto">
          <a:xfrm>
            <a:off x="1333500" y="3721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1" name="Oval 90"/>
          <p:cNvSpPr/>
          <p:nvPr/>
        </p:nvSpPr>
        <p:spPr bwMode="auto">
          <a:xfrm>
            <a:off x="24638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2" name="Oval 91"/>
          <p:cNvSpPr/>
          <p:nvPr/>
        </p:nvSpPr>
        <p:spPr bwMode="auto">
          <a:xfrm>
            <a:off x="4546600" y="3581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3" name="Oval 92"/>
          <p:cNvSpPr/>
          <p:nvPr/>
        </p:nvSpPr>
        <p:spPr bwMode="auto">
          <a:xfrm>
            <a:off x="7010400" y="4114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4" name="Oval 93"/>
          <p:cNvSpPr/>
          <p:nvPr/>
        </p:nvSpPr>
        <p:spPr bwMode="auto">
          <a:xfrm>
            <a:off x="4470400" y="3543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5" name="Oval 94"/>
          <p:cNvSpPr/>
          <p:nvPr/>
        </p:nvSpPr>
        <p:spPr bwMode="auto">
          <a:xfrm>
            <a:off x="4546600" y="3556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6" name="Oval 95"/>
          <p:cNvSpPr/>
          <p:nvPr/>
        </p:nvSpPr>
        <p:spPr bwMode="auto">
          <a:xfrm>
            <a:off x="2413000" y="4165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7" name="Oval 96"/>
          <p:cNvSpPr/>
          <p:nvPr/>
        </p:nvSpPr>
        <p:spPr bwMode="auto">
          <a:xfrm>
            <a:off x="4889500" y="3048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8" name="Oval 97"/>
          <p:cNvSpPr/>
          <p:nvPr/>
        </p:nvSpPr>
        <p:spPr bwMode="auto">
          <a:xfrm>
            <a:off x="2540000" y="37719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9" name="Oval 98"/>
          <p:cNvSpPr/>
          <p:nvPr/>
        </p:nvSpPr>
        <p:spPr bwMode="auto">
          <a:xfrm>
            <a:off x="2616200" y="37973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0" name="Oval 99"/>
          <p:cNvSpPr/>
          <p:nvPr/>
        </p:nvSpPr>
        <p:spPr bwMode="auto">
          <a:xfrm>
            <a:off x="2590800" y="3721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1" name="Oval 100"/>
          <p:cNvSpPr/>
          <p:nvPr/>
        </p:nvSpPr>
        <p:spPr bwMode="auto">
          <a:xfrm>
            <a:off x="7594600" y="3810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2" name="Oval 101"/>
          <p:cNvSpPr/>
          <p:nvPr/>
        </p:nvSpPr>
        <p:spPr bwMode="auto">
          <a:xfrm>
            <a:off x="2654300" y="3556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3" name="Oval 102"/>
          <p:cNvSpPr/>
          <p:nvPr/>
        </p:nvSpPr>
        <p:spPr bwMode="auto">
          <a:xfrm>
            <a:off x="6718300" y="4864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4" name="Oval 103"/>
          <p:cNvSpPr/>
          <p:nvPr/>
        </p:nvSpPr>
        <p:spPr bwMode="auto">
          <a:xfrm>
            <a:off x="2235200" y="3987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5" name="Oval 104"/>
          <p:cNvSpPr/>
          <p:nvPr/>
        </p:nvSpPr>
        <p:spPr bwMode="auto">
          <a:xfrm>
            <a:off x="2400300" y="3860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6" name="Oval 105"/>
          <p:cNvSpPr/>
          <p:nvPr/>
        </p:nvSpPr>
        <p:spPr bwMode="auto">
          <a:xfrm>
            <a:off x="4699000" y="3708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7" name="Oval 106"/>
          <p:cNvSpPr/>
          <p:nvPr/>
        </p:nvSpPr>
        <p:spPr bwMode="auto">
          <a:xfrm>
            <a:off x="4508500" y="3568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8" name="Oval 107"/>
          <p:cNvSpPr/>
          <p:nvPr/>
        </p:nvSpPr>
        <p:spPr bwMode="auto">
          <a:xfrm>
            <a:off x="5511800" y="3962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9" name="Oval 108"/>
          <p:cNvSpPr/>
          <p:nvPr/>
        </p:nvSpPr>
        <p:spPr bwMode="auto">
          <a:xfrm>
            <a:off x="5562600" y="3949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0" name="Oval 109"/>
          <p:cNvSpPr/>
          <p:nvPr/>
        </p:nvSpPr>
        <p:spPr bwMode="auto">
          <a:xfrm>
            <a:off x="2463800" y="4267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1" name="Oval 110"/>
          <p:cNvSpPr/>
          <p:nvPr/>
        </p:nvSpPr>
        <p:spPr bwMode="auto">
          <a:xfrm>
            <a:off x="1231900" y="3962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2" name="Oval 111"/>
          <p:cNvSpPr/>
          <p:nvPr/>
        </p:nvSpPr>
        <p:spPr bwMode="auto">
          <a:xfrm>
            <a:off x="4279900" y="34798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3" name="Oval 112"/>
          <p:cNvSpPr/>
          <p:nvPr/>
        </p:nvSpPr>
        <p:spPr bwMode="auto">
          <a:xfrm>
            <a:off x="4622800" y="38227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4" name="Oval 113"/>
          <p:cNvSpPr/>
          <p:nvPr/>
        </p:nvSpPr>
        <p:spPr bwMode="auto">
          <a:xfrm>
            <a:off x="2336800" y="39751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5" name="Oval 114"/>
          <p:cNvSpPr/>
          <p:nvPr/>
        </p:nvSpPr>
        <p:spPr bwMode="auto">
          <a:xfrm>
            <a:off x="2413000" y="3911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6" name="Oval 115"/>
          <p:cNvSpPr/>
          <p:nvPr/>
        </p:nvSpPr>
        <p:spPr bwMode="auto">
          <a:xfrm>
            <a:off x="4152900" y="3429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7" name="Oval 116"/>
          <p:cNvSpPr/>
          <p:nvPr/>
        </p:nvSpPr>
        <p:spPr bwMode="auto">
          <a:xfrm>
            <a:off x="2057400" y="3937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8" name="Oval 117"/>
          <p:cNvSpPr/>
          <p:nvPr/>
        </p:nvSpPr>
        <p:spPr bwMode="auto">
          <a:xfrm>
            <a:off x="4749800" y="3505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9" name="Oval 118"/>
          <p:cNvSpPr/>
          <p:nvPr/>
        </p:nvSpPr>
        <p:spPr bwMode="auto">
          <a:xfrm>
            <a:off x="6997700" y="43180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0" name="Oval 119"/>
          <p:cNvSpPr/>
          <p:nvPr/>
        </p:nvSpPr>
        <p:spPr bwMode="auto">
          <a:xfrm>
            <a:off x="7048500" y="4013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1" name="Oval 120"/>
          <p:cNvSpPr/>
          <p:nvPr/>
        </p:nvSpPr>
        <p:spPr bwMode="auto">
          <a:xfrm>
            <a:off x="6680200" y="4597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2" name="Oval 121"/>
          <p:cNvSpPr/>
          <p:nvPr/>
        </p:nvSpPr>
        <p:spPr bwMode="auto">
          <a:xfrm>
            <a:off x="4762500" y="3759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3" name="Oval 122"/>
          <p:cNvSpPr/>
          <p:nvPr/>
        </p:nvSpPr>
        <p:spPr bwMode="auto">
          <a:xfrm>
            <a:off x="4673600" y="36322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4" name="Oval 123"/>
          <p:cNvSpPr/>
          <p:nvPr/>
        </p:nvSpPr>
        <p:spPr bwMode="auto">
          <a:xfrm>
            <a:off x="2552700" y="37846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5" name="Oval 124"/>
          <p:cNvSpPr/>
          <p:nvPr/>
        </p:nvSpPr>
        <p:spPr bwMode="auto">
          <a:xfrm>
            <a:off x="2438400" y="3962400"/>
            <a:ext cx="152400" cy="152400"/>
          </a:xfrm>
          <a:prstGeom prst="ellipse">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126" name="Group 125"/>
          <p:cNvGrpSpPr/>
          <p:nvPr/>
        </p:nvGrpSpPr>
        <p:grpSpPr>
          <a:xfrm>
            <a:off x="609600" y="1752600"/>
            <a:ext cx="1676400" cy="1905000"/>
            <a:chOff x="609600" y="1752600"/>
            <a:chExt cx="1676400" cy="1905000"/>
          </a:xfrm>
        </p:grpSpPr>
        <p:pic>
          <p:nvPicPr>
            <p:cNvPr id="127" name="Picture 126" descr="Screen-Shot-2015-03-15-at-12.04.19-PM.png"/>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6000" contrast="33000"/>
                      </a14:imgEffect>
                    </a14:imgLayer>
                  </a14:imgProps>
                </a:ext>
                <a:ext uri="{28A0092B-C50C-407E-A947-70E740481C1C}">
                  <a14:useLocalDpi xmlns:a14="http://schemas.microsoft.com/office/drawing/2010/main" val="0"/>
                </a:ext>
              </a:extLst>
            </a:blip>
            <a:srcRect l="6369" t="3559" r="37262" b="54448"/>
            <a:stretch/>
          </p:blipFill>
          <p:spPr>
            <a:xfrm>
              <a:off x="609600" y="1752600"/>
              <a:ext cx="1600200" cy="1066800"/>
            </a:xfrm>
            <a:prstGeom prst="rect">
              <a:avLst/>
            </a:prstGeom>
          </p:spPr>
        </p:pic>
        <p:cxnSp>
          <p:nvCxnSpPr>
            <p:cNvPr id="128" name="Straight Arrow Connector 127"/>
            <p:cNvCxnSpPr/>
            <p:nvPr/>
          </p:nvCxnSpPr>
          <p:spPr bwMode="auto">
            <a:xfrm>
              <a:off x="1752600" y="2895600"/>
              <a:ext cx="533400" cy="762000"/>
            </a:xfrm>
            <a:prstGeom prst="straightConnector1">
              <a:avLst/>
            </a:prstGeom>
            <a:solidFill>
              <a:schemeClr val="accent1"/>
            </a:solidFill>
            <a:ln w="50800" cap="flat" cmpd="sng" algn="ctr">
              <a:solidFill>
                <a:srgbClr val="3366FF"/>
              </a:solidFill>
              <a:prstDash val="solid"/>
              <a:round/>
              <a:headEnd type="none" w="med" len="med"/>
              <a:tailEnd type="arrow"/>
            </a:ln>
            <a:effectLst/>
          </p:spPr>
        </p:cxnSp>
      </p:grpSp>
      <p:grpSp>
        <p:nvGrpSpPr>
          <p:cNvPr id="132" name="Group 131"/>
          <p:cNvGrpSpPr/>
          <p:nvPr/>
        </p:nvGrpSpPr>
        <p:grpSpPr>
          <a:xfrm>
            <a:off x="3994022" y="1143000"/>
            <a:ext cx="2680853" cy="1534333"/>
            <a:chOff x="3994022" y="1143000"/>
            <a:chExt cx="2680853" cy="1534333"/>
          </a:xfrm>
        </p:grpSpPr>
        <p:pic>
          <p:nvPicPr>
            <p:cNvPr id="133" name="Picture 132" descr="dolphin4.tiff"/>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rot="1001684">
              <a:off x="4953000" y="1905000"/>
              <a:ext cx="808542" cy="501650"/>
            </a:xfrm>
            <a:prstGeom prst="rect">
              <a:avLst/>
            </a:prstGeom>
          </p:spPr>
        </p:pic>
        <p:pic>
          <p:nvPicPr>
            <p:cNvPr id="134" name="Picture 133" descr="dolphin3.tiff"/>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rot="1725561">
              <a:off x="5733581" y="1555746"/>
              <a:ext cx="941294" cy="685800"/>
            </a:xfrm>
            <a:prstGeom prst="rect">
              <a:avLst/>
            </a:prstGeom>
          </p:spPr>
        </p:pic>
        <p:pic>
          <p:nvPicPr>
            <p:cNvPr id="135" name="Picture 134" descr="dolphin2.tiff"/>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4114800" y="1143000"/>
              <a:ext cx="927100" cy="601362"/>
            </a:xfrm>
            <a:prstGeom prst="rect">
              <a:avLst/>
            </a:prstGeom>
          </p:spPr>
        </p:pic>
        <p:pic>
          <p:nvPicPr>
            <p:cNvPr id="136" name="Picture 135" descr="dolphin1.tiff"/>
            <p:cNvPicPr>
              <a:picLocks noChangeAspect="1"/>
            </p:cNvPicPr>
            <p:nvPr/>
          </p:nvPicPr>
          <p:blipFill>
            <a:blip r:embed="rId12">
              <a:grayscl/>
              <a:extLst>
                <a:ext uri="{BEBA8EAE-BF5A-486C-A8C5-ECC9F3942E4B}">
                  <a14:imgProps xmlns:a14="http://schemas.microsoft.com/office/drawing/2010/main">
                    <a14:imgLayer r:embed="rId13">
                      <a14:imgEffect>
                        <a14:brightnessContrast bright="-17000" contrast="-22000"/>
                      </a14:imgEffect>
                    </a14:imgLayer>
                  </a14:imgProps>
                </a:ext>
                <a:ext uri="{28A0092B-C50C-407E-A947-70E740481C1C}">
                  <a14:useLocalDpi xmlns:a14="http://schemas.microsoft.com/office/drawing/2010/main" val="0"/>
                </a:ext>
              </a:extLst>
            </a:blip>
            <a:stretch>
              <a:fillRect/>
            </a:stretch>
          </p:blipFill>
          <p:spPr>
            <a:xfrm rot="21282863">
              <a:off x="3994022" y="1947083"/>
              <a:ext cx="947351" cy="730250"/>
            </a:xfrm>
            <a:prstGeom prst="rect">
              <a:avLst/>
            </a:prstGeom>
          </p:spPr>
        </p:pic>
      </p:grpSp>
    </p:spTree>
    <p:extLst>
      <p:ext uri="{BB962C8B-B14F-4D97-AF65-F5344CB8AC3E}">
        <p14:creationId xmlns:p14="http://schemas.microsoft.com/office/powerpoint/2010/main" val="5399652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219200"/>
          </a:xfrm>
        </p:spPr>
        <p:txBody>
          <a:bodyPr/>
          <a:lstStyle/>
          <a:p>
            <a:r>
              <a:rPr lang="en-US" dirty="0" smtClean="0"/>
              <a:t>Helpful information:</a:t>
            </a:r>
            <a:endParaRPr lang="en-US" dirty="0"/>
          </a:p>
        </p:txBody>
      </p:sp>
      <p:sp>
        <p:nvSpPr>
          <p:cNvPr id="3" name="Content Placeholder 2"/>
          <p:cNvSpPr>
            <a:spLocks noGrp="1"/>
          </p:cNvSpPr>
          <p:nvPr>
            <p:ph idx="1"/>
          </p:nvPr>
        </p:nvSpPr>
        <p:spPr>
          <a:xfrm>
            <a:off x="685800" y="1981200"/>
            <a:ext cx="8458200" cy="4114800"/>
          </a:xfrm>
        </p:spPr>
        <p:txBody>
          <a:bodyPr/>
          <a:lstStyle/>
          <a:p>
            <a:r>
              <a:rPr lang="en-US" dirty="0" smtClean="0"/>
              <a:t>No food or drink in the auditorium!</a:t>
            </a:r>
          </a:p>
          <a:p>
            <a:r>
              <a:rPr lang="en-US" dirty="0" smtClean="0"/>
              <a:t>Wireless: Caltech Guest, </a:t>
            </a:r>
            <a:r>
              <a:rPr lang="en-US" dirty="0" err="1" smtClean="0"/>
              <a:t>eduroam</a:t>
            </a:r>
            <a:endParaRPr lang="en-US" dirty="0" smtClean="0"/>
          </a:p>
          <a:p>
            <a:pPr lvl="1"/>
            <a:r>
              <a:rPr lang="en-US" dirty="0" smtClean="0"/>
              <a:t>Might need to disable OCSP </a:t>
            </a:r>
          </a:p>
          <a:p>
            <a:pPr lvl="1"/>
            <a:r>
              <a:rPr lang="en-US" sz="2000" dirty="0">
                <a:hlinkClick r:id="rId3"/>
              </a:rPr>
              <a:t>https://imss.caltech.edu/content/caltech-guest-wireless-</a:t>
            </a:r>
            <a:r>
              <a:rPr lang="en-US" sz="2000" dirty="0" smtClean="0">
                <a:hlinkClick r:id="rId3"/>
              </a:rPr>
              <a:t>network</a:t>
            </a:r>
            <a:endParaRPr lang="en-US" sz="2000" dirty="0" smtClean="0"/>
          </a:p>
          <a:p>
            <a:r>
              <a:rPr lang="en-US" dirty="0"/>
              <a:t>How many extra spots at banquet?</a:t>
            </a:r>
          </a:p>
          <a:p>
            <a:endParaRPr lang="en-US" dirty="0"/>
          </a:p>
          <a:p>
            <a:endParaRPr lang="en-US" dirty="0"/>
          </a:p>
        </p:txBody>
      </p:sp>
    </p:spTree>
    <p:extLst>
      <p:ext uri="{BB962C8B-B14F-4D97-AF65-F5344CB8AC3E}">
        <p14:creationId xmlns:p14="http://schemas.microsoft.com/office/powerpoint/2010/main" val="33730948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ture_10y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7200"/>
            <a:ext cx="9144000" cy="12017830"/>
          </a:xfrm>
          <a:prstGeom prst="rect">
            <a:avLst/>
          </a:prstGeom>
        </p:spPr>
      </p:pic>
      <p:sp>
        <p:nvSpPr>
          <p:cNvPr id="4" name="TextBox 3"/>
          <p:cNvSpPr txBox="1"/>
          <p:nvPr/>
        </p:nvSpPr>
        <p:spPr>
          <a:xfrm>
            <a:off x="2286000" y="76200"/>
            <a:ext cx="4888979" cy="707886"/>
          </a:xfrm>
          <a:prstGeom prst="rect">
            <a:avLst/>
          </a:prstGeom>
          <a:noFill/>
        </p:spPr>
        <p:txBody>
          <a:bodyPr wrap="none" rtlCol="0">
            <a:spAutoFit/>
          </a:bodyPr>
          <a:lstStyle/>
          <a:p>
            <a:r>
              <a:rPr lang="en-US" sz="4000" b="1" dirty="0" smtClean="0">
                <a:solidFill>
                  <a:srgbClr val="8E0B2F"/>
                </a:solidFill>
              </a:rPr>
              <a:t>Nature, March 2016</a:t>
            </a:r>
            <a:endParaRPr lang="en-US" sz="4000" b="1" dirty="0">
              <a:solidFill>
                <a:srgbClr val="8E0B2F"/>
              </a:solidFill>
            </a:endParaRPr>
          </a:p>
        </p:txBody>
      </p:sp>
    </p:spTree>
    <p:extLst>
      <p:ext uri="{BB962C8B-B14F-4D97-AF65-F5344CB8AC3E}">
        <p14:creationId xmlns:p14="http://schemas.microsoft.com/office/powerpoint/2010/main" val="18640060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85800"/>
          </a:xfrm>
        </p:spPr>
        <p:txBody>
          <a:bodyPr/>
          <a:lstStyle/>
          <a:p>
            <a:r>
              <a:rPr lang="en-US" dirty="0" smtClean="0"/>
              <a:t>How to get to lunch</a:t>
            </a:r>
            <a:endParaRPr lang="en-US" dirty="0"/>
          </a:p>
        </p:txBody>
      </p:sp>
      <p:pic>
        <p:nvPicPr>
          <p:cNvPr id="4" name="Picture 3" descr="lunch_ma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31171"/>
            <a:ext cx="7620000" cy="5950629"/>
          </a:xfrm>
          <a:prstGeom prst="rect">
            <a:avLst/>
          </a:prstGeom>
        </p:spPr>
      </p:pic>
    </p:spTree>
    <p:extLst>
      <p:ext uri="{BB962C8B-B14F-4D97-AF65-F5344CB8AC3E}">
        <p14:creationId xmlns:p14="http://schemas.microsoft.com/office/powerpoint/2010/main" val="16308843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85800"/>
          </a:xfrm>
        </p:spPr>
        <p:txBody>
          <a:bodyPr/>
          <a:lstStyle/>
          <a:p>
            <a:r>
              <a:rPr lang="en-US" dirty="0" smtClean="0"/>
              <a:t>How to get to the banquet</a:t>
            </a:r>
            <a:endParaRPr lang="en-US" dirty="0"/>
          </a:p>
        </p:txBody>
      </p:sp>
      <p:pic>
        <p:nvPicPr>
          <p:cNvPr id="3" name="Picture 2" descr="campus_walk.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233" y="796672"/>
            <a:ext cx="7687535" cy="5908928"/>
          </a:xfrm>
          <a:prstGeom prst="rect">
            <a:avLst/>
          </a:prstGeom>
        </p:spPr>
      </p:pic>
    </p:spTree>
    <p:extLst>
      <p:ext uri="{BB962C8B-B14F-4D97-AF65-F5344CB8AC3E}">
        <p14:creationId xmlns:p14="http://schemas.microsoft.com/office/powerpoint/2010/main" val="11913913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890"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22262113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4000" dirty="0" smtClean="0"/>
              <a:t>1993: Paul as a Caltech undergraduate</a:t>
            </a:r>
            <a:endParaRPr lang="en-US" sz="4000" dirty="0"/>
          </a:p>
        </p:txBody>
      </p:sp>
      <p:pic>
        <p:nvPicPr>
          <p:cNvPr id="5" name="Picture 4" descr="turing.jpg"/>
          <p:cNvPicPr>
            <a:picLocks noChangeAspect="1"/>
          </p:cNvPicPr>
          <p:nvPr/>
        </p:nvPicPr>
        <p:blipFill rotWithShape="1">
          <a:blip r:embed="rId3">
            <a:extLst>
              <a:ext uri="{28A0092B-C50C-407E-A947-70E740481C1C}">
                <a14:useLocalDpi xmlns:a14="http://schemas.microsoft.com/office/drawing/2010/main" val="0"/>
              </a:ext>
            </a:extLst>
          </a:blip>
          <a:srcRect l="6707" r="14939" b="8537"/>
          <a:stretch/>
        </p:blipFill>
        <p:spPr>
          <a:xfrm>
            <a:off x="0" y="2476500"/>
            <a:ext cx="3263900" cy="2857500"/>
          </a:xfrm>
          <a:prstGeom prst="rect">
            <a:avLst/>
          </a:prstGeom>
        </p:spPr>
      </p:pic>
      <p:pic>
        <p:nvPicPr>
          <p:cNvPr id="6" name="Picture 5" descr="RETM.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631" y="2057400"/>
            <a:ext cx="5823969" cy="3705587"/>
          </a:xfrm>
          <a:prstGeom prst="rect">
            <a:avLst/>
          </a:prstGeom>
        </p:spPr>
      </p:pic>
      <p:sp>
        <p:nvSpPr>
          <p:cNvPr id="7" name="TextBox 6"/>
          <p:cNvSpPr txBox="1"/>
          <p:nvPr/>
        </p:nvSpPr>
        <p:spPr>
          <a:xfrm>
            <a:off x="152400" y="1519535"/>
            <a:ext cx="9022873" cy="461665"/>
          </a:xfrm>
          <a:prstGeom prst="rect">
            <a:avLst/>
          </a:prstGeom>
          <a:noFill/>
        </p:spPr>
        <p:txBody>
          <a:bodyPr wrap="none" rtlCol="0">
            <a:spAutoFit/>
          </a:bodyPr>
          <a:lstStyle/>
          <a:p>
            <a:r>
              <a:rPr lang="en-US" dirty="0" smtClean="0"/>
              <a:t>CS/EE/Ma 129: Information and Complexity (</a:t>
            </a:r>
            <a:r>
              <a:rPr lang="en-US" dirty="0" err="1" smtClean="0"/>
              <a:t>Yaser</a:t>
            </a:r>
            <a:r>
              <a:rPr lang="en-US" dirty="0" smtClean="0"/>
              <a:t> Abu-</a:t>
            </a:r>
            <a:r>
              <a:rPr lang="en-US" dirty="0" err="1" smtClean="0"/>
              <a:t>Mostafa</a:t>
            </a:r>
            <a:r>
              <a:rPr lang="en-US" dirty="0" smtClean="0"/>
              <a:t>)</a:t>
            </a:r>
            <a:endParaRPr lang="en-US" dirty="0"/>
          </a:p>
        </p:txBody>
      </p:sp>
      <p:sp>
        <p:nvSpPr>
          <p:cNvPr id="8" name="TextBox 7"/>
          <p:cNvSpPr txBox="1"/>
          <p:nvPr/>
        </p:nvSpPr>
        <p:spPr>
          <a:xfrm>
            <a:off x="0" y="5715000"/>
            <a:ext cx="9144000" cy="1015663"/>
          </a:xfrm>
          <a:prstGeom prst="rect">
            <a:avLst/>
          </a:prstGeom>
          <a:noFill/>
        </p:spPr>
        <p:txBody>
          <a:bodyPr wrap="square" rtlCol="0">
            <a:spAutoFit/>
          </a:bodyPr>
          <a:lstStyle/>
          <a:p>
            <a:pPr marL="342900" indent="-342900" algn="ctr">
              <a:buFont typeface="Wingdings" charset="0"/>
              <a:buChar char="à"/>
            </a:pPr>
            <a:r>
              <a:rPr lang="en-US" sz="2000" dirty="0" smtClean="0">
                <a:sym typeface="Wingdings"/>
              </a:rPr>
              <a:t>“</a:t>
            </a:r>
            <a:r>
              <a:rPr lang="en-US" sz="2000" dirty="0" smtClean="0"/>
              <a:t>A </a:t>
            </a:r>
            <a:r>
              <a:rPr lang="en-US" sz="2000" dirty="0"/>
              <a:t>DNA and restriction enzyme implementation of Turing </a:t>
            </a:r>
            <a:r>
              <a:rPr lang="en-US" sz="2000" dirty="0" smtClean="0"/>
              <a:t>machines”</a:t>
            </a:r>
          </a:p>
          <a:p>
            <a:pPr algn="ctr"/>
            <a:r>
              <a:rPr lang="en-US" sz="2000" dirty="0" smtClean="0"/>
              <a:t>	Paul W. K. Rothemund, DNA Based Computers, </a:t>
            </a:r>
            <a:r>
              <a:rPr lang="en-US" sz="2000" i="1" dirty="0" smtClean="0"/>
              <a:t>DIMACS</a:t>
            </a:r>
            <a:r>
              <a:rPr lang="en-US" sz="2000" dirty="0" smtClean="0"/>
              <a:t>, 1996</a:t>
            </a:r>
            <a:endParaRPr lang="en-US" sz="2000" dirty="0"/>
          </a:p>
          <a:p>
            <a:pPr algn="ctr"/>
            <a:r>
              <a:rPr lang="en-US" sz="2000" dirty="0" smtClean="0">
                <a:sym typeface="Wingdings"/>
              </a:rPr>
              <a:t> </a:t>
            </a:r>
            <a:endParaRPr lang="en-US" sz="2000" dirty="0"/>
          </a:p>
        </p:txBody>
      </p:sp>
      <p:sp>
        <p:nvSpPr>
          <p:cNvPr id="9" name="TextBox 8"/>
          <p:cNvSpPr txBox="1"/>
          <p:nvPr/>
        </p:nvSpPr>
        <p:spPr>
          <a:xfrm>
            <a:off x="1818682" y="914400"/>
            <a:ext cx="5506636" cy="461665"/>
          </a:xfrm>
          <a:prstGeom prst="rect">
            <a:avLst/>
          </a:prstGeom>
          <a:noFill/>
        </p:spPr>
        <p:txBody>
          <a:bodyPr wrap="none" rtlCol="0">
            <a:spAutoFit/>
          </a:bodyPr>
          <a:lstStyle/>
          <a:p>
            <a:r>
              <a:rPr lang="en-US" dirty="0" smtClean="0"/>
              <a:t>Computer Science / Biology dual major</a:t>
            </a:r>
            <a:endParaRPr lang="en-US" dirty="0"/>
          </a:p>
        </p:txBody>
      </p:sp>
    </p:spTree>
    <p:extLst>
      <p:ext uri="{BB962C8B-B14F-4D97-AF65-F5344CB8AC3E}">
        <p14:creationId xmlns:p14="http://schemas.microsoft.com/office/powerpoint/2010/main" val="26902563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4000" dirty="0" smtClean="0"/>
              <a:t>1995: encounter at the Red Door Cafe</a:t>
            </a:r>
            <a:endParaRPr lang="en-US" sz="4000" dirty="0"/>
          </a:p>
        </p:txBody>
      </p:sp>
      <p:pic>
        <p:nvPicPr>
          <p:cNvPr id="9" name="Picture 5" descr="fi-len-mankin-pic"/>
          <p:cNvPicPr>
            <a:picLocks noChangeAspect="1" noChangeArrowheads="1"/>
          </p:cNvPicPr>
          <p:nvPr/>
        </p:nvPicPr>
        <p:blipFill>
          <a:blip r:embed="rId3"/>
          <a:srcRect l="4823" t="2634" b="17561"/>
          <a:stretch>
            <a:fillRect/>
          </a:stretch>
        </p:blipFill>
        <p:spPr bwMode="auto">
          <a:xfrm>
            <a:off x="152401" y="914400"/>
            <a:ext cx="1794984" cy="2362200"/>
          </a:xfrm>
          <a:prstGeom prst="rect">
            <a:avLst/>
          </a:prstGeom>
          <a:noFill/>
          <a:ln w="9525">
            <a:noFill/>
            <a:miter lim="800000"/>
            <a:headEnd/>
            <a:tailEnd/>
          </a:ln>
        </p:spPr>
      </p:pic>
      <p:sp>
        <p:nvSpPr>
          <p:cNvPr id="10" name="TextBox 9"/>
          <p:cNvSpPr txBox="1"/>
          <p:nvPr/>
        </p:nvSpPr>
        <p:spPr>
          <a:xfrm>
            <a:off x="1981200" y="914400"/>
            <a:ext cx="7162800" cy="646331"/>
          </a:xfrm>
          <a:prstGeom prst="rect">
            <a:avLst/>
          </a:prstGeom>
          <a:noFill/>
        </p:spPr>
        <p:txBody>
          <a:bodyPr wrap="square" rtlCol="0">
            <a:spAutoFit/>
          </a:bodyPr>
          <a:lstStyle/>
          <a:p>
            <a:pPr algn="ctr"/>
            <a:r>
              <a:rPr lang="en-US" sz="1800" dirty="0" smtClean="0"/>
              <a:t>“Molecular </a:t>
            </a:r>
            <a:r>
              <a:rPr lang="en-US" sz="1800" dirty="0"/>
              <a:t>computation of solutions to combinatorial </a:t>
            </a:r>
            <a:r>
              <a:rPr lang="en-US" sz="1800" dirty="0" smtClean="0"/>
              <a:t>problems” Leonard M. </a:t>
            </a:r>
            <a:r>
              <a:rPr lang="en-US" sz="1800" dirty="0" err="1" smtClean="0"/>
              <a:t>Adleman</a:t>
            </a:r>
            <a:r>
              <a:rPr lang="en-US" sz="1800" dirty="0"/>
              <a:t>,</a:t>
            </a:r>
            <a:r>
              <a:rPr lang="en-US" sz="1800" dirty="0" smtClean="0"/>
              <a:t> </a:t>
            </a:r>
            <a:r>
              <a:rPr lang="en-US" sz="1800" i="1" dirty="0" smtClean="0"/>
              <a:t>Science</a:t>
            </a:r>
            <a:r>
              <a:rPr lang="en-US" sz="1800" dirty="0"/>
              <a:t>,</a:t>
            </a:r>
            <a:r>
              <a:rPr lang="en-US" sz="1800" dirty="0" smtClean="0"/>
              <a:t> </a:t>
            </a:r>
            <a:r>
              <a:rPr lang="en-US" sz="1800" dirty="0"/>
              <a:t>1994</a:t>
            </a:r>
            <a:r>
              <a:rPr lang="en-US" sz="1800" dirty="0" smtClean="0">
                <a:sym typeface="Wingdings"/>
              </a:rPr>
              <a:t> </a:t>
            </a:r>
            <a:endParaRPr lang="en-US" sz="1800" dirty="0"/>
          </a:p>
        </p:txBody>
      </p:sp>
      <p:grpSp>
        <p:nvGrpSpPr>
          <p:cNvPr id="23" name="Group 22"/>
          <p:cNvGrpSpPr/>
          <p:nvPr/>
        </p:nvGrpSpPr>
        <p:grpSpPr>
          <a:xfrm>
            <a:off x="304800" y="1535668"/>
            <a:ext cx="8839200" cy="5246132"/>
            <a:chOff x="304800" y="1535668"/>
            <a:chExt cx="8839200" cy="5246132"/>
          </a:xfrm>
        </p:grpSpPr>
        <p:pic>
          <p:nvPicPr>
            <p:cNvPr id="19" name="Picture 18" descr="Fig.02.gif"/>
            <p:cNvPicPr>
              <a:picLocks noChangeAspect="1"/>
            </p:cNvPicPr>
            <p:nvPr/>
          </p:nvPicPr>
          <p:blipFill rotWithShape="1">
            <a:blip r:embed="rId4">
              <a:extLst>
                <a:ext uri="{28A0092B-C50C-407E-A947-70E740481C1C}">
                  <a14:useLocalDpi xmlns:a14="http://schemas.microsoft.com/office/drawing/2010/main" val="0"/>
                </a:ext>
              </a:extLst>
            </a:blip>
            <a:srcRect l="4610" t="28162" r="4078" b="11217"/>
            <a:stretch/>
          </p:blipFill>
          <p:spPr>
            <a:xfrm>
              <a:off x="2667000" y="5140713"/>
              <a:ext cx="3327400" cy="1641087"/>
            </a:xfrm>
            <a:prstGeom prst="rect">
              <a:avLst/>
            </a:prstGeom>
          </p:spPr>
        </p:pic>
        <p:grpSp>
          <p:nvGrpSpPr>
            <p:cNvPr id="12" name="Group 11"/>
            <p:cNvGrpSpPr/>
            <p:nvPr/>
          </p:nvGrpSpPr>
          <p:grpSpPr>
            <a:xfrm>
              <a:off x="3810000" y="1879600"/>
              <a:ext cx="1536700" cy="1625600"/>
              <a:chOff x="4648200" y="2286000"/>
              <a:chExt cx="1536700" cy="1625600"/>
            </a:xfrm>
          </p:grpSpPr>
          <p:pic>
            <p:nvPicPr>
              <p:cNvPr id="4" name="Picture 3" descr="images.jpeg"/>
              <p:cNvPicPr>
                <a:picLocks noChangeAspect="1"/>
              </p:cNvPicPr>
              <p:nvPr/>
            </p:nvPicPr>
            <p:blipFill rotWithShape="1">
              <a:blip r:embed="rId5">
                <a:extLst>
                  <a:ext uri="{28A0092B-C50C-407E-A947-70E740481C1C}">
                    <a14:useLocalDpi xmlns:a14="http://schemas.microsoft.com/office/drawing/2010/main" val="0"/>
                  </a:ext>
                </a:extLst>
              </a:blip>
              <a:srcRect l="30534" r="38677"/>
              <a:stretch/>
            </p:blipFill>
            <p:spPr>
              <a:xfrm>
                <a:off x="4648200" y="2286000"/>
                <a:ext cx="1536700" cy="1625600"/>
              </a:xfrm>
              <a:prstGeom prst="rect">
                <a:avLst/>
              </a:prstGeom>
            </p:spPr>
          </p:pic>
          <p:sp>
            <p:nvSpPr>
              <p:cNvPr id="11" name="Rectangle 10"/>
              <p:cNvSpPr/>
              <p:nvPr/>
            </p:nvSpPr>
            <p:spPr bwMode="auto">
              <a:xfrm>
                <a:off x="4724400" y="2362200"/>
                <a:ext cx="2286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pic>
          <p:nvPicPr>
            <p:cNvPr id="13" name="Picture 12" descr="gr3.jpg"/>
            <p:cNvPicPr>
              <a:picLocks noChangeAspect="1"/>
            </p:cNvPicPr>
            <p:nvPr/>
          </p:nvPicPr>
          <p:blipFill rotWithShape="1">
            <a:blip r:embed="rId6">
              <a:extLst>
                <a:ext uri="{28A0092B-C50C-407E-A947-70E740481C1C}">
                  <a14:useLocalDpi xmlns:a14="http://schemas.microsoft.com/office/drawing/2010/main" val="0"/>
                </a:ext>
              </a:extLst>
            </a:blip>
            <a:srcRect l="63816" r="4218" b="48963"/>
            <a:stretch/>
          </p:blipFill>
          <p:spPr>
            <a:xfrm>
              <a:off x="2209800" y="3276600"/>
              <a:ext cx="2286000" cy="2343740"/>
            </a:xfrm>
            <a:prstGeom prst="rect">
              <a:avLst/>
            </a:prstGeom>
          </p:spPr>
        </p:pic>
        <p:pic>
          <p:nvPicPr>
            <p:cNvPr id="14" name="Picture 13" descr="220px-Mao-DX-schematic-2.sv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5867400"/>
              <a:ext cx="1986096" cy="749300"/>
            </a:xfrm>
            <a:prstGeom prst="rect">
              <a:avLst/>
            </a:prstGeom>
          </p:spPr>
        </p:pic>
        <p:pic>
          <p:nvPicPr>
            <p:cNvPr id="15" name="Picture 14" descr="Unknow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9600" y="3581400"/>
              <a:ext cx="1905000" cy="1471706"/>
            </a:xfrm>
            <a:prstGeom prst="rect">
              <a:avLst/>
            </a:prstGeom>
          </p:spPr>
        </p:pic>
        <p:pic>
          <p:nvPicPr>
            <p:cNvPr id="16" name="Picture 3"/>
            <p:cNvPicPr>
              <a:picLocks noChangeAspect="1" noChangeArrowheads="1"/>
            </p:cNvPicPr>
            <p:nvPr/>
          </p:nvPicPr>
          <p:blipFill rotWithShape="1">
            <a:blip r:embed="rId9"/>
            <a:srcRect l="14943" r="6897" b="16635"/>
            <a:stretch/>
          </p:blipFill>
          <p:spPr bwMode="auto">
            <a:xfrm>
              <a:off x="6234420" y="4495800"/>
              <a:ext cx="2757180" cy="2209799"/>
            </a:xfrm>
            <a:prstGeom prst="rect">
              <a:avLst/>
            </a:prstGeom>
            <a:noFill/>
            <a:ln w="9525">
              <a:noFill/>
              <a:miter lim="800000"/>
              <a:headEnd/>
              <a:tailEnd/>
            </a:ln>
          </p:spPr>
        </p:pic>
        <p:pic>
          <p:nvPicPr>
            <p:cNvPr id="18" name="Picture 83" descr="triplebig"/>
            <p:cNvPicPr preferRelativeResize="0">
              <a:picLocks noChangeAspect="1" noChangeArrowheads="1"/>
            </p:cNvPicPr>
            <p:nvPr/>
          </p:nvPicPr>
          <p:blipFill>
            <a:blip r:embed="rId10"/>
            <a:srcRect/>
            <a:stretch>
              <a:fillRect/>
            </a:stretch>
          </p:blipFill>
          <p:spPr bwMode="auto">
            <a:xfrm>
              <a:off x="2133600" y="2057400"/>
              <a:ext cx="1370958" cy="1330269"/>
            </a:xfrm>
            <a:prstGeom prst="rect">
              <a:avLst/>
            </a:prstGeom>
            <a:noFill/>
            <a:ln w="9525">
              <a:noFill/>
              <a:miter lim="800000"/>
              <a:headEnd/>
              <a:tailEnd/>
            </a:ln>
          </p:spPr>
        </p:pic>
        <p:pic>
          <p:nvPicPr>
            <p:cNvPr id="3" name="Picture 2" descr="i-9c1c9a290c84f97c1aa22069323ddb93-dna_cube7.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3886200"/>
              <a:ext cx="1714500" cy="1714500"/>
            </a:xfrm>
            <a:prstGeom prst="rect">
              <a:avLst/>
            </a:prstGeom>
          </p:spPr>
        </p:pic>
        <p:pic>
          <p:nvPicPr>
            <p:cNvPr id="20" name="Picture 19" descr="Figure-5-Multi-arm-junctions-Five-arm-and-six-arm-junctions-are-shown-at-the-top.png.jpeg"/>
            <p:cNvPicPr>
              <a:picLocks noChangeAspect="1"/>
            </p:cNvPicPr>
            <p:nvPr/>
          </p:nvPicPr>
          <p:blipFill rotWithShape="1">
            <a:blip r:embed="rId12">
              <a:extLst>
                <a:ext uri="{28A0092B-C50C-407E-A947-70E740481C1C}">
                  <a14:useLocalDpi xmlns:a14="http://schemas.microsoft.com/office/drawing/2010/main" val="0"/>
                </a:ext>
              </a:extLst>
            </a:blip>
            <a:srcRect l="4999" r="3042" b="58487"/>
            <a:stretch/>
          </p:blipFill>
          <p:spPr>
            <a:xfrm>
              <a:off x="5651500" y="1902268"/>
              <a:ext cx="3340100" cy="1602932"/>
            </a:xfrm>
            <a:prstGeom prst="rect">
              <a:avLst/>
            </a:prstGeom>
          </p:spPr>
        </p:pic>
        <p:pic>
          <p:nvPicPr>
            <p:cNvPr id="21" name="Picture 20" descr="3arm.tif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6000" y="3580726"/>
              <a:ext cx="2971800" cy="762674"/>
            </a:xfrm>
            <a:prstGeom prst="rect">
              <a:avLst/>
            </a:prstGeom>
          </p:spPr>
        </p:pic>
        <p:sp>
          <p:nvSpPr>
            <p:cNvPr id="22" name="TextBox 21"/>
            <p:cNvSpPr txBox="1"/>
            <p:nvPr/>
          </p:nvSpPr>
          <p:spPr>
            <a:xfrm>
              <a:off x="1981200" y="1535668"/>
              <a:ext cx="7162800" cy="369332"/>
            </a:xfrm>
            <a:prstGeom prst="rect">
              <a:avLst/>
            </a:prstGeom>
            <a:noFill/>
          </p:spPr>
          <p:txBody>
            <a:bodyPr wrap="square" rtlCol="0">
              <a:spAutoFit/>
            </a:bodyPr>
            <a:lstStyle/>
            <a:p>
              <a:pPr algn="ctr"/>
              <a:r>
                <a:rPr lang="en-US" sz="1800" dirty="0" err="1" smtClean="0"/>
                <a:t>Nadrian</a:t>
              </a:r>
              <a:r>
                <a:rPr lang="en-US" sz="1800" dirty="0" smtClean="0"/>
                <a:t> C. </a:t>
              </a:r>
              <a:r>
                <a:rPr lang="en-US" sz="1800" dirty="0" err="1" smtClean="0"/>
                <a:t>Seeman</a:t>
              </a:r>
              <a:r>
                <a:rPr lang="en-US" sz="1800" dirty="0" smtClean="0"/>
                <a:t>, </a:t>
              </a:r>
              <a:r>
                <a:rPr lang="en-US" sz="1800" i="1" dirty="0" smtClean="0"/>
                <a:t>all over the place</a:t>
              </a:r>
              <a:r>
                <a:rPr lang="en-US" sz="1800" dirty="0" smtClean="0"/>
                <a:t>, 1982-1995</a:t>
              </a:r>
              <a:endParaRPr lang="en-US" sz="1800" dirty="0"/>
            </a:p>
          </p:txBody>
        </p:sp>
      </p:grpSp>
    </p:spTree>
    <p:extLst>
      <p:ext uri="{BB962C8B-B14F-4D97-AF65-F5344CB8AC3E}">
        <p14:creationId xmlns:p14="http://schemas.microsoft.com/office/powerpoint/2010/main" val="2353197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4000" dirty="0" smtClean="0"/>
              <a:t>2000</a:t>
            </a:r>
            <a:r>
              <a:rPr lang="en-US" sz="4000" dirty="0" smtClean="0"/>
              <a:t>: Paul as a USC graduate student</a:t>
            </a:r>
            <a:endParaRPr lang="en-US" sz="4000" dirty="0"/>
          </a:p>
        </p:txBody>
      </p:sp>
      <p:pic>
        <p:nvPicPr>
          <p:cNvPr id="9" name="Picture 5" descr="fi-len-mankin-pic"/>
          <p:cNvPicPr>
            <a:picLocks noChangeAspect="1" noChangeArrowheads="1"/>
          </p:cNvPicPr>
          <p:nvPr/>
        </p:nvPicPr>
        <p:blipFill>
          <a:blip r:embed="rId3"/>
          <a:srcRect l="4823" t="2634" b="17561"/>
          <a:stretch>
            <a:fillRect/>
          </a:stretch>
        </p:blipFill>
        <p:spPr bwMode="auto">
          <a:xfrm>
            <a:off x="152401" y="914400"/>
            <a:ext cx="1794984" cy="2362200"/>
          </a:xfrm>
          <a:prstGeom prst="rect">
            <a:avLst/>
          </a:prstGeom>
          <a:noFill/>
          <a:ln w="9525">
            <a:noFill/>
            <a:miter lim="800000"/>
            <a:headEnd/>
            <a:tailEnd/>
          </a:ln>
        </p:spPr>
      </p:pic>
      <p:sp>
        <p:nvSpPr>
          <p:cNvPr id="24" name="TextBox 23"/>
          <p:cNvSpPr txBox="1"/>
          <p:nvPr/>
        </p:nvSpPr>
        <p:spPr>
          <a:xfrm>
            <a:off x="0" y="5715000"/>
            <a:ext cx="9144000" cy="1015663"/>
          </a:xfrm>
          <a:prstGeom prst="rect">
            <a:avLst/>
          </a:prstGeom>
          <a:noFill/>
        </p:spPr>
        <p:txBody>
          <a:bodyPr wrap="square" rtlCol="0">
            <a:spAutoFit/>
          </a:bodyPr>
          <a:lstStyle/>
          <a:p>
            <a:pPr marL="342900" indent="-342900">
              <a:buFont typeface="Wingdings" charset="0"/>
              <a:buChar char="à"/>
            </a:pPr>
            <a:r>
              <a:rPr lang="en-US" sz="2000" dirty="0" smtClean="0">
                <a:sym typeface="Wingdings"/>
              </a:rPr>
              <a:t>“</a:t>
            </a:r>
            <a:r>
              <a:rPr lang="en-US" sz="2000" dirty="0" smtClean="0"/>
              <a:t>Theory and Experiments in Algorithmic Self-Assembly”</a:t>
            </a:r>
          </a:p>
          <a:p>
            <a:pPr algn="ctr"/>
            <a:r>
              <a:rPr lang="en-US" sz="2000" dirty="0" smtClean="0"/>
              <a:t>	Paul W. K. Rothemund, </a:t>
            </a:r>
            <a:r>
              <a:rPr lang="en-US" sz="2000" i="1" dirty="0" smtClean="0"/>
              <a:t>PhD Thesis</a:t>
            </a:r>
            <a:r>
              <a:rPr lang="en-US" sz="2000" dirty="0" smtClean="0"/>
              <a:t>, 2001</a:t>
            </a:r>
            <a:endParaRPr lang="en-US" sz="2000" dirty="0"/>
          </a:p>
          <a:p>
            <a:pPr algn="ctr"/>
            <a:r>
              <a:rPr lang="en-US" sz="2000" dirty="0" smtClean="0">
                <a:sym typeface="Wingdings"/>
              </a:rPr>
              <a:t> </a:t>
            </a:r>
            <a:endParaRPr lang="en-US" sz="2000" dirty="0"/>
          </a:p>
        </p:txBody>
      </p:sp>
      <p:sp>
        <p:nvSpPr>
          <p:cNvPr id="25" name="TextBox 24"/>
          <p:cNvSpPr txBox="1"/>
          <p:nvPr/>
        </p:nvSpPr>
        <p:spPr>
          <a:xfrm>
            <a:off x="1905000" y="838200"/>
            <a:ext cx="7391400" cy="1015663"/>
          </a:xfrm>
          <a:prstGeom prst="rect">
            <a:avLst/>
          </a:prstGeom>
          <a:noFill/>
        </p:spPr>
        <p:txBody>
          <a:bodyPr wrap="square" rtlCol="0">
            <a:spAutoFit/>
          </a:bodyPr>
          <a:lstStyle/>
          <a:p>
            <a:r>
              <a:rPr lang="en-US" sz="2000" dirty="0" smtClean="0"/>
              <a:t>“Solution </a:t>
            </a:r>
            <a:r>
              <a:rPr lang="en-US" sz="2000" dirty="0"/>
              <a:t>of a 20-Variable 3-SAT Problem on a DNA </a:t>
            </a:r>
            <a:r>
              <a:rPr lang="en-US" sz="2000" dirty="0" smtClean="0"/>
              <a:t>Computer”</a:t>
            </a:r>
            <a:endParaRPr lang="en-US" sz="2000" dirty="0"/>
          </a:p>
          <a:p>
            <a:r>
              <a:rPr lang="en-US" sz="2000" dirty="0" err="1"/>
              <a:t>Braich</a:t>
            </a:r>
            <a:r>
              <a:rPr lang="en-US" sz="2000" dirty="0"/>
              <a:t>, </a:t>
            </a:r>
            <a:r>
              <a:rPr lang="en-US" sz="2000" dirty="0" err="1"/>
              <a:t>Chelyapov</a:t>
            </a:r>
            <a:r>
              <a:rPr lang="en-US" sz="2000" dirty="0"/>
              <a:t>, Johnson, Rothemund, </a:t>
            </a:r>
            <a:r>
              <a:rPr lang="en-US" sz="2000" dirty="0" err="1" smtClean="0"/>
              <a:t>Adleman</a:t>
            </a:r>
            <a:r>
              <a:rPr lang="en-US" sz="2000" dirty="0" smtClean="0"/>
              <a:t>, </a:t>
            </a:r>
            <a:r>
              <a:rPr lang="en-US" sz="2000" i="1" dirty="0" smtClean="0"/>
              <a:t>Science</a:t>
            </a:r>
            <a:r>
              <a:rPr lang="en-US" sz="2000" dirty="0"/>
              <a:t>, </a:t>
            </a:r>
            <a:r>
              <a:rPr lang="en-US" sz="2000" dirty="0" smtClean="0"/>
              <a:t>2002</a:t>
            </a:r>
            <a:endParaRPr lang="en-US" sz="2000" dirty="0"/>
          </a:p>
        </p:txBody>
      </p:sp>
      <p:grpSp>
        <p:nvGrpSpPr>
          <p:cNvPr id="8" name="Group 7"/>
          <p:cNvGrpSpPr/>
          <p:nvPr/>
        </p:nvGrpSpPr>
        <p:grpSpPr>
          <a:xfrm>
            <a:off x="1905000" y="1905000"/>
            <a:ext cx="7391400" cy="2819400"/>
            <a:chOff x="1905000" y="1905000"/>
            <a:chExt cx="7391400" cy="2819400"/>
          </a:xfrm>
        </p:grpSpPr>
        <p:pic>
          <p:nvPicPr>
            <p:cNvPr id="5" name="Picture 4" descr="fi-paulpnas.gif"/>
            <p:cNvPicPr>
              <a:picLocks noChangeAspect="1"/>
            </p:cNvPicPr>
            <p:nvPr/>
          </p:nvPicPr>
          <p:blipFill rotWithShape="1">
            <a:blip r:embed="rId4">
              <a:extLst>
                <a:ext uri="{28A0092B-C50C-407E-A947-70E740481C1C}">
                  <a14:useLocalDpi xmlns:a14="http://schemas.microsoft.com/office/drawing/2010/main" val="0"/>
                </a:ext>
              </a:extLst>
            </a:blip>
            <a:srcRect l="15353" r="18257"/>
            <a:stretch/>
          </p:blipFill>
          <p:spPr>
            <a:xfrm>
              <a:off x="6357792" y="2409912"/>
              <a:ext cx="2532208" cy="2314488"/>
            </a:xfrm>
            <a:prstGeom prst="rect">
              <a:avLst/>
            </a:prstGeom>
          </p:spPr>
        </p:pic>
        <p:sp>
          <p:nvSpPr>
            <p:cNvPr id="27" name="TextBox 26"/>
            <p:cNvSpPr txBox="1"/>
            <p:nvPr/>
          </p:nvSpPr>
          <p:spPr>
            <a:xfrm>
              <a:off x="1905000" y="1905000"/>
              <a:ext cx="7391400" cy="707886"/>
            </a:xfrm>
            <a:prstGeom prst="rect">
              <a:avLst/>
            </a:prstGeom>
            <a:noFill/>
          </p:spPr>
          <p:txBody>
            <a:bodyPr wrap="square" rtlCol="0">
              <a:spAutoFit/>
            </a:bodyPr>
            <a:lstStyle/>
            <a:p>
              <a:r>
                <a:rPr lang="en-US" sz="2000" dirty="0" smtClean="0"/>
                <a:t>“Using </a:t>
              </a:r>
              <a:r>
                <a:rPr lang="en-US" sz="2000" dirty="0"/>
                <a:t>lateral capillary forces to compute by self-</a:t>
              </a:r>
              <a:r>
                <a:rPr lang="en-US" sz="2000" dirty="0" smtClean="0"/>
                <a:t>assembly”</a:t>
              </a:r>
              <a:endParaRPr lang="en-US" sz="2000" dirty="0"/>
            </a:p>
            <a:p>
              <a:r>
                <a:rPr lang="en-US" sz="2000" dirty="0" smtClean="0"/>
                <a:t>Paul W. K. Rothemund, </a:t>
              </a:r>
              <a:r>
                <a:rPr lang="en-US" sz="2000" i="1" dirty="0" smtClean="0"/>
                <a:t>PNAS</a:t>
              </a:r>
              <a:r>
                <a:rPr lang="en-US" sz="2000" dirty="0"/>
                <a:t>, </a:t>
              </a:r>
              <a:r>
                <a:rPr lang="en-US" sz="2000" dirty="0" smtClean="0"/>
                <a:t>2000</a:t>
              </a:r>
              <a:endParaRPr lang="en-US" sz="2000" dirty="0"/>
            </a:p>
          </p:txBody>
        </p:sp>
      </p:grpSp>
      <p:grpSp>
        <p:nvGrpSpPr>
          <p:cNvPr id="17" name="Group 16"/>
          <p:cNvGrpSpPr/>
          <p:nvPr/>
        </p:nvGrpSpPr>
        <p:grpSpPr>
          <a:xfrm>
            <a:off x="152400" y="3429000"/>
            <a:ext cx="8991600" cy="2209800"/>
            <a:chOff x="152400" y="3429000"/>
            <a:chExt cx="8991600" cy="2209800"/>
          </a:xfrm>
        </p:grpSpPr>
        <p:pic>
          <p:nvPicPr>
            <p:cNvPr id="6" name="Picture 5" descr="tileTMs.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429000"/>
              <a:ext cx="2247254" cy="2209800"/>
            </a:xfrm>
            <a:prstGeom prst="rect">
              <a:avLst/>
            </a:prstGeom>
          </p:spPr>
        </p:pic>
        <p:sp>
          <p:nvSpPr>
            <p:cNvPr id="28" name="TextBox 27"/>
            <p:cNvSpPr txBox="1"/>
            <p:nvPr/>
          </p:nvSpPr>
          <p:spPr>
            <a:xfrm>
              <a:off x="2438400" y="4854714"/>
              <a:ext cx="6705600" cy="707886"/>
            </a:xfrm>
            <a:prstGeom prst="rect">
              <a:avLst/>
            </a:prstGeom>
            <a:noFill/>
          </p:spPr>
          <p:txBody>
            <a:bodyPr wrap="square" rtlCol="0">
              <a:spAutoFit/>
            </a:bodyPr>
            <a:lstStyle/>
            <a:p>
              <a:r>
                <a:rPr lang="en-US" sz="2000" dirty="0" smtClean="0"/>
                <a:t>“The </a:t>
              </a:r>
              <a:r>
                <a:rPr lang="en-US" sz="2000" dirty="0"/>
                <a:t>program-size complexity of self-assembled </a:t>
              </a:r>
              <a:r>
                <a:rPr lang="en-US" sz="2000" dirty="0" smtClean="0"/>
                <a:t>squares”</a:t>
              </a:r>
              <a:endParaRPr lang="en-US" sz="2000" dirty="0"/>
            </a:p>
            <a:p>
              <a:r>
                <a:rPr lang="en-US" sz="2000" dirty="0" smtClean="0"/>
                <a:t>Paul W. K.  </a:t>
              </a:r>
              <a:r>
                <a:rPr lang="en-US" sz="2000" dirty="0"/>
                <a:t>Rothemund, </a:t>
              </a:r>
              <a:r>
                <a:rPr lang="en-US" sz="2000" dirty="0" smtClean="0"/>
                <a:t>Erik </a:t>
              </a:r>
              <a:r>
                <a:rPr lang="en-US" sz="2000" dirty="0"/>
                <a:t>Winfree, </a:t>
              </a:r>
              <a:r>
                <a:rPr lang="en-US" sz="2000" i="1" dirty="0"/>
                <a:t>STOC</a:t>
              </a:r>
              <a:r>
                <a:rPr lang="en-US" sz="2000" dirty="0"/>
                <a:t>, 2000</a:t>
              </a:r>
              <a:endParaRPr lang="en-US" sz="2000" dirty="0"/>
            </a:p>
          </p:txBody>
        </p:sp>
      </p:grpSp>
      <p:sp>
        <p:nvSpPr>
          <p:cNvPr id="7" name="Rectangle 6"/>
          <p:cNvSpPr/>
          <p:nvPr/>
        </p:nvSpPr>
        <p:spPr>
          <a:xfrm>
            <a:off x="3127176" y="2590800"/>
            <a:ext cx="2511624" cy="1446550"/>
          </a:xfrm>
          <a:prstGeom prst="rect">
            <a:avLst/>
          </a:prstGeom>
          <a:noFill/>
        </p:spPr>
        <p:txBody>
          <a:bodyPr wrap="none" lIns="91440" tIns="45720" rIns="91440" bIns="45720">
            <a:spAutoFit/>
            <a:scene3d>
              <a:camera prst="orthographicFront"/>
              <a:lightRig rig="threePt" dir="t">
                <a:rot lat="0" lon="0" rev="9600000"/>
              </a:lightRig>
            </a:scene3d>
            <a:sp3d extrusionH="57150">
              <a:bevelT w="38100" h="38100" prst="relaxedInset"/>
            </a:sp3d>
          </a:bodyPr>
          <a:lstStyle/>
          <a:p>
            <a:pPr algn="ctr"/>
            <a:r>
              <a:rPr lang="en-US" sz="8800" b="1" cap="none" spc="0" dirty="0" smtClean="0">
                <a:ln w="12700">
                  <a:solidFill>
                    <a:schemeClr val="tx2">
                      <a:satMod val="155000"/>
                    </a:schemeClr>
                  </a:solidFill>
                  <a:prstDash val="solid"/>
                </a:ln>
                <a:solidFill>
                  <a:srgbClr val="8E0B2F"/>
                </a:solidFill>
                <a:effectLst>
                  <a:glow rad="101600">
                    <a:srgbClr val="9D3E00">
                      <a:alpha val="75000"/>
                    </a:srgbClr>
                  </a:glow>
                  <a:outerShdw blurRad="41275" dist="20320" dir="1800000" algn="tl" rotWithShape="0">
                    <a:srgbClr val="000000">
                      <a:alpha val="40000"/>
                    </a:srgbClr>
                  </a:outerShdw>
                  <a:reflection stA="50000" endPos="75000" dist="12700" dir="5400000" sy="-100000" algn="bl" rotWithShape="0"/>
                </a:effectLst>
                <a:latin typeface="Athelas"/>
              </a:rPr>
              <a:t>TNT</a:t>
            </a:r>
            <a:endParaRPr lang="en-US" sz="8800" b="1" cap="none" spc="0" dirty="0">
              <a:ln w="12700">
                <a:solidFill>
                  <a:schemeClr val="tx2">
                    <a:satMod val="155000"/>
                  </a:schemeClr>
                </a:solidFill>
                <a:prstDash val="solid"/>
              </a:ln>
              <a:solidFill>
                <a:srgbClr val="8E0B2F"/>
              </a:solidFill>
              <a:effectLst>
                <a:glow rad="101600">
                  <a:srgbClr val="9D3E00">
                    <a:alpha val="75000"/>
                  </a:srgbClr>
                </a:glow>
                <a:outerShdw blurRad="41275" dist="20320" dir="1800000" algn="tl" rotWithShape="0">
                  <a:srgbClr val="000000">
                    <a:alpha val="40000"/>
                  </a:srgbClr>
                </a:outerShdw>
                <a:reflection stA="50000" endPos="75000" dist="12700" dir="5400000" sy="-100000" algn="bl" rotWithShape="0"/>
              </a:effectLst>
              <a:latin typeface="Athelas"/>
            </a:endParaRPr>
          </a:p>
        </p:txBody>
      </p:sp>
    </p:spTree>
    <p:extLst>
      <p:ext uri="{BB962C8B-B14F-4D97-AF65-F5344CB8AC3E}">
        <p14:creationId xmlns:p14="http://schemas.microsoft.com/office/powerpoint/2010/main" val="2476885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4000" dirty="0" smtClean="0"/>
              <a:t>2004: Paul as a postdoc at Caltech</a:t>
            </a:r>
            <a:endParaRPr lang="en-US" sz="4000" dirty="0"/>
          </a:p>
        </p:txBody>
      </p:sp>
      <p:pic>
        <p:nvPicPr>
          <p:cNvPr id="3" name="Picture 2" descr="IMG_03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1054100"/>
            <a:ext cx="4210050" cy="5613400"/>
          </a:xfrm>
          <a:prstGeom prst="rect">
            <a:avLst/>
          </a:prstGeom>
        </p:spPr>
      </p:pic>
      <p:grpSp>
        <p:nvGrpSpPr>
          <p:cNvPr id="8" name="Group 7"/>
          <p:cNvGrpSpPr/>
          <p:nvPr/>
        </p:nvGrpSpPr>
        <p:grpSpPr>
          <a:xfrm>
            <a:off x="4398375" y="1026228"/>
            <a:ext cx="4873057" cy="5788582"/>
            <a:chOff x="4398375" y="1026228"/>
            <a:chExt cx="4873057" cy="5788582"/>
          </a:xfrm>
        </p:grpSpPr>
        <p:pic>
          <p:nvPicPr>
            <p:cNvPr id="4" name="Picture 3" descr="practic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5334000"/>
              <a:ext cx="4648199" cy="1283919"/>
            </a:xfrm>
            <a:prstGeom prst="rect">
              <a:avLst/>
            </a:prstGeom>
          </p:spPr>
        </p:pic>
        <p:pic>
          <p:nvPicPr>
            <p:cNvPr id="5" name="Picture 4" descr="theory.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1026228"/>
              <a:ext cx="4724400" cy="4307772"/>
            </a:xfrm>
            <a:prstGeom prst="rect">
              <a:avLst/>
            </a:prstGeom>
          </p:spPr>
        </p:pic>
        <p:sp>
          <p:nvSpPr>
            <p:cNvPr id="6" name="TextBox 5"/>
            <p:cNvSpPr txBox="1"/>
            <p:nvPr/>
          </p:nvSpPr>
          <p:spPr>
            <a:xfrm>
              <a:off x="4398375" y="6553200"/>
              <a:ext cx="1425866" cy="261610"/>
            </a:xfrm>
            <a:prstGeom prst="rect">
              <a:avLst/>
            </a:prstGeom>
            <a:noFill/>
          </p:spPr>
          <p:txBody>
            <a:bodyPr wrap="none" rtlCol="0">
              <a:spAutoFit/>
            </a:bodyPr>
            <a:lstStyle/>
            <a:p>
              <a:r>
                <a:rPr lang="en-US" sz="1100" dirty="0" smtClean="0"/>
                <a:t>|</a:t>
              </a:r>
              <a:r>
                <a:rPr lang="en-US" sz="1100" dirty="0" smtClean="0"/>
                <a:t>--      100 nm      --| </a:t>
              </a:r>
              <a:endParaRPr lang="en-US" sz="1100" dirty="0"/>
            </a:p>
          </p:txBody>
        </p:sp>
        <p:sp>
          <p:nvSpPr>
            <p:cNvPr id="7" name="TextBox 6"/>
            <p:cNvSpPr txBox="1"/>
            <p:nvPr/>
          </p:nvSpPr>
          <p:spPr>
            <a:xfrm>
              <a:off x="5715000" y="6553200"/>
              <a:ext cx="3556432" cy="261610"/>
            </a:xfrm>
            <a:prstGeom prst="rect">
              <a:avLst/>
            </a:prstGeom>
            <a:noFill/>
          </p:spPr>
          <p:txBody>
            <a:bodyPr wrap="none" rtlCol="0">
              <a:spAutoFit/>
            </a:bodyPr>
            <a:lstStyle/>
            <a:p>
              <a:r>
                <a:rPr lang="en-US" sz="1100" dirty="0" smtClean="0"/>
                <a:t>Rothemund, </a:t>
              </a:r>
              <a:r>
                <a:rPr lang="en-US" sz="1100" dirty="0" err="1" smtClean="0"/>
                <a:t>Papadakis</a:t>
              </a:r>
              <a:r>
                <a:rPr lang="en-US" sz="1100" dirty="0" smtClean="0"/>
                <a:t>, Winfree, </a:t>
              </a:r>
              <a:r>
                <a:rPr lang="en-US" sz="1100" i="1" dirty="0" err="1" smtClean="0"/>
                <a:t>PloS</a:t>
              </a:r>
              <a:r>
                <a:rPr lang="en-US" sz="1100" i="1" dirty="0" smtClean="0"/>
                <a:t> Biology</a:t>
              </a:r>
              <a:r>
                <a:rPr lang="en-US" sz="1100" dirty="0" smtClean="0"/>
                <a:t>, 2004</a:t>
              </a:r>
              <a:endParaRPr lang="en-US" sz="1100" dirty="0"/>
            </a:p>
          </p:txBody>
        </p:sp>
      </p:grpSp>
    </p:spTree>
    <p:extLst>
      <p:ext uri="{BB962C8B-B14F-4D97-AF65-F5344CB8AC3E}">
        <p14:creationId xmlns:p14="http://schemas.microsoft.com/office/powerpoint/2010/main" val="1163370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MG_62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90600"/>
            <a:ext cx="4495800" cy="3371850"/>
          </a:xfrm>
          <a:prstGeom prst="rect">
            <a:avLst/>
          </a:prstGeom>
        </p:spPr>
      </p:pic>
      <p:pic>
        <p:nvPicPr>
          <p:cNvPr id="7" name="Picture 6" descr="lin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0" y="838200"/>
            <a:ext cx="2628900" cy="2617470"/>
          </a:xfrm>
          <a:prstGeom prst="rect">
            <a:avLst/>
          </a:prstGeom>
        </p:spPr>
      </p:pic>
      <p:sp>
        <p:nvSpPr>
          <p:cNvPr id="2" name="Title 1"/>
          <p:cNvSpPr>
            <a:spLocks noGrp="1"/>
          </p:cNvSpPr>
          <p:nvPr>
            <p:ph type="title"/>
          </p:nvPr>
        </p:nvSpPr>
        <p:spPr>
          <a:xfrm>
            <a:off x="0" y="0"/>
            <a:ext cx="9144000" cy="1143000"/>
          </a:xfrm>
        </p:spPr>
        <p:txBody>
          <a:bodyPr/>
          <a:lstStyle/>
          <a:p>
            <a:r>
              <a:rPr lang="en-US" sz="4000" dirty="0" smtClean="0"/>
              <a:t>2005: encounter at the Red Door Cafe</a:t>
            </a:r>
            <a:endParaRPr lang="en-US" sz="4000" dirty="0"/>
          </a:p>
        </p:txBody>
      </p:sp>
      <p:pic>
        <p:nvPicPr>
          <p:cNvPr id="5" name="Picture 4" descr="panty-hose.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2998470"/>
            <a:ext cx="3531870" cy="3520440"/>
          </a:xfrm>
          <a:prstGeom prst="rect">
            <a:avLst/>
          </a:prstGeom>
        </p:spPr>
      </p:pic>
      <p:pic>
        <p:nvPicPr>
          <p:cNvPr id="6" name="Picture 5" descr="rectangle.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90" y="2998470"/>
            <a:ext cx="3509010" cy="3509010"/>
          </a:xfrm>
          <a:prstGeom prst="rect">
            <a:avLst/>
          </a:prstGeom>
        </p:spPr>
      </p:pic>
    </p:spTree>
    <p:extLst>
      <p:ext uri="{BB962C8B-B14F-4D97-AF65-F5344CB8AC3E}">
        <p14:creationId xmlns:p14="http://schemas.microsoft.com/office/powerpoint/2010/main" val="2476885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15987</TotalTime>
  <Words>3933</Words>
  <Application>Microsoft Macintosh PowerPoint</Application>
  <PresentationFormat>On-screen Show (4:3)</PresentationFormat>
  <Paragraphs>210</Paragraphs>
  <Slides>32</Slides>
  <Notes>30</Notes>
  <HiddenSlides>1</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Blank Presentation</vt:lpstr>
      <vt:lpstr>Today is 3.14.16: the most accurate National Pi Day ever</vt:lpstr>
      <vt:lpstr>Ten Years of DNA Origami</vt:lpstr>
      <vt:lpstr>Helpful information:</vt:lpstr>
      <vt:lpstr>PowerPoint Presentation</vt:lpstr>
      <vt:lpstr>1993: Paul as a Caltech undergraduate</vt:lpstr>
      <vt:lpstr>1995: encounter at the Red Door Cafe</vt:lpstr>
      <vt:lpstr>2000: Paul as a USC graduate student</vt:lpstr>
      <vt:lpstr>2004: Paul as a postdoc at Caltech</vt:lpstr>
      <vt:lpstr>2005: encounter at the Red Door Cafe</vt:lpstr>
      <vt:lpstr>Scaffolded DNA origami</vt:lpstr>
      <vt:lpstr>The path to scaffolded DNA origami</vt:lpstr>
      <vt:lpstr>Information in scaffolded DNA origami</vt:lpstr>
      <vt:lpstr>Information in scaffolded DNA origami</vt:lpstr>
      <vt:lpstr>Information in scaffolded DNA origami</vt:lpstr>
      <vt:lpstr>PowerPoint Presentation</vt:lpstr>
      <vt:lpstr>Scaffolded DNA origami</vt:lpstr>
      <vt:lpstr>Scaffolded DNA origami</vt:lpstr>
      <vt:lpstr>Scaffolded DNA origami</vt:lpstr>
      <vt:lpstr>DNA origami all over the world</vt:lpstr>
      <vt:lpstr>DNA origami all over the world</vt:lpstr>
      <vt:lpstr>DNA origami all over the world</vt:lpstr>
      <vt:lpstr>DNA origami all over the world</vt:lpstr>
      <vt:lpstr>DNA origami all over the world</vt:lpstr>
      <vt:lpstr>DNA origami all over the world</vt:lpstr>
      <vt:lpstr>DNA origami all over the world</vt:lpstr>
      <vt:lpstr>DNA origami all over the world</vt:lpstr>
      <vt:lpstr>DNA origami all over the world</vt:lpstr>
      <vt:lpstr>DNA origami all over the world</vt:lpstr>
      <vt:lpstr>DNA origami all over the world</vt:lpstr>
      <vt:lpstr>PowerPoint Presentation</vt:lpstr>
      <vt:lpstr>How to get to lunch</vt:lpstr>
      <vt:lpstr>How to get to the banquet</vt:lpstr>
    </vt:vector>
  </TitlesOfParts>
  <Company>Erik Winfree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tale of two technologies</dc:title>
  <dc:creator>Erik Winfree</dc:creator>
  <cp:lastModifiedBy>Erik Winfree</cp:lastModifiedBy>
  <cp:revision>215</cp:revision>
  <dcterms:created xsi:type="dcterms:W3CDTF">2011-02-24T23:17:40Z</dcterms:created>
  <dcterms:modified xsi:type="dcterms:W3CDTF">2016-03-14T15:47:49Z</dcterms:modified>
</cp:coreProperties>
</file>